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8" r:id="rId5"/>
    <p:sldId id="266" r:id="rId6"/>
    <p:sldId id="265" r:id="rId7"/>
    <p:sldId id="270" r:id="rId8"/>
    <p:sldId id="279" r:id="rId9"/>
    <p:sldId id="278" r:id="rId10"/>
    <p:sldId id="276" r:id="rId11"/>
    <p:sldId id="277" r:id="rId12"/>
    <p:sldId id="271" r:id="rId13"/>
    <p:sldId id="267" r:id="rId14"/>
    <p:sldId id="263" r:id="rId15"/>
    <p:sldId id="261" r:id="rId16"/>
    <p:sldId id="274" r:id="rId17"/>
    <p:sldId id="273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7E1C-3ACE-4AA6-AB2A-BE938E3BAF93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48FF-0515-4B5D-842C-9B0C4856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FABC-29F6-4E5A-9FB4-8B53CFEF4B11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9BDB-4F20-4D6B-B051-D22277AAF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C1A3-5297-46F0-991D-59556FCEA3F5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1FE6-A838-486E-ABF7-A7B5C4730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AB6B-2BEE-4551-B2DE-9B438B3AD126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ACB7-67CF-44C1-AAD6-2B0A35F9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389E-580A-4443-B4D7-27802553299C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2C43-0E15-4A66-9DF9-BF7196148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0477-8368-429F-9151-FAFC04A4EA58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5B1B-FFC1-4A96-BDD7-777E82D67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25F4-E7FC-4287-AB95-BD32FA98F903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66DA-A7AD-46A4-9B50-8F4EEB15B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48DC-5317-44BF-A32E-82B30567C246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9082-8F8A-4341-A47E-1888C45C1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9D3C-D159-4F29-8059-8E55EF9759AB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0EDC-83CE-44B9-9D3F-D9180EAAE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3A74-7EDF-427A-9274-05D390673CE3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C8FD-B5A9-4EB8-A939-8A6CFA3F2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5FCA-17F4-4120-9F2D-D28E9956D4C2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7DB7-C649-457E-99A9-634BBDB10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F871-7042-4854-813B-716AF77E5E94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59E9-EE78-446A-925C-4E45C230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2A74-629B-441B-8625-D1DEC946DE0E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4D54-5E4B-4695-85DB-076AEDB0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149E-91B9-48BD-BA06-E904CE1BC62D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618E-DA4B-42ED-9A93-629E1A1A2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7F19-2D55-4476-98E3-2874AB5CB031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3283-DE5A-4E10-9C3B-1832F3282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7092-40A3-4477-A404-25EAF3034670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C6E1-363E-4E84-8BB7-8D365D55F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1FF06B-65BD-4FE0-82B6-D4CA9F459C3F}" type="datetimeFigureOut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C9B24A5-37D2-41D8-9C70-C85FFCF52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8" r:id="rId11"/>
    <p:sldLayoutId id="2147483673" r:id="rId12"/>
    <p:sldLayoutId id="2147483679" r:id="rId13"/>
    <p:sldLayoutId id="2147483674" r:id="rId14"/>
    <p:sldLayoutId id="2147483675" r:id="rId15"/>
    <p:sldLayoutId id="214748367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lovo32.ru/wp-content/uploads/2018/10/Bryanskie-pisateli-2015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538" y="568325"/>
            <a:ext cx="9847262" cy="4110038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Поэты и писатели </a:t>
            </a:r>
            <a:r>
              <a:rPr lang="ru-RU" sz="8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Брянщины</a:t>
            </a:r>
            <a:endParaRPr lang="ru-RU" sz="80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Desktop\IMG-2020070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553" y="198071"/>
            <a:ext cx="8604739" cy="6453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иблиотека\Desktop\IMG-20200706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0948" y="164123"/>
            <a:ext cx="8643022" cy="6482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677863" y="519113"/>
            <a:ext cx="8596312" cy="5522912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4800" b="1" dirty="0" smtClean="0">
                <a:latin typeface="Monotype Corsiva" pitchFamily="66" charset="0"/>
              </a:rPr>
              <a:t>Предлагаем вашему вниманию </a:t>
            </a:r>
            <a:r>
              <a:rPr lang="ru-RU" sz="4800" b="1" dirty="0" smtClean="0">
                <a:latin typeface="Monotype Corsiva" pitchFamily="66" charset="0"/>
              </a:rPr>
              <a:t>литературные </a:t>
            </a:r>
            <a:r>
              <a:rPr lang="ru-RU" sz="4800" b="1" dirty="0" smtClean="0">
                <a:latin typeface="Monotype Corsiva" pitchFamily="66" charset="0"/>
              </a:rPr>
              <a:t>сборники   </a:t>
            </a:r>
            <a:endParaRPr lang="ru-RU" sz="4800" b="1" dirty="0" smtClean="0">
              <a:latin typeface="Monotype Corsiva" pitchFamily="66" charset="0"/>
            </a:endParaRPr>
          </a:p>
          <a:p>
            <a:pPr marL="0" indent="0" algn="ctr">
              <a:buFont typeface="Wingdings 3" pitchFamily="18" charset="2"/>
              <a:buNone/>
            </a:pPr>
            <a:r>
              <a:rPr lang="ru-RU" sz="4800" b="1" dirty="0" smtClean="0">
                <a:latin typeface="Monotype Corsiva" pitchFamily="66" charset="0"/>
              </a:rPr>
              <a:t>с </a:t>
            </a:r>
            <a:r>
              <a:rPr lang="ru-RU" sz="4800" b="1" dirty="0" smtClean="0">
                <a:latin typeface="Monotype Corsiva" pitchFamily="66" charset="0"/>
              </a:rPr>
              <a:t>произведениями поэтов и прозаиков Брянского края,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4800" b="1" dirty="0" smtClean="0">
                <a:latin typeface="Monotype Corsiva" pitchFamily="66" charset="0"/>
              </a:rPr>
              <a:t>которые находятся в фонде </a:t>
            </a:r>
            <a:r>
              <a:rPr lang="ru-RU" sz="4800" b="1" dirty="0" err="1" smtClean="0">
                <a:latin typeface="Monotype Corsiva" pitchFamily="66" charset="0"/>
              </a:rPr>
              <a:t>Мглинской</a:t>
            </a:r>
            <a:r>
              <a:rPr lang="ru-RU" sz="4800" b="1" dirty="0" smtClean="0">
                <a:latin typeface="Monotype Corsiva" pitchFamily="66" charset="0"/>
              </a:rPr>
              <a:t> детской библиотеки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363"/>
            <a:ext cx="6149975" cy="58896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lnSpc>
                <a:spcPct val="2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Есть, возможно, уголок красивей,</a:t>
            </a:r>
          </a:p>
          <a:p>
            <a:pPr marL="0" indent="0" fontAlgn="auto">
              <a:lnSpc>
                <a:spcPct val="2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Есть богаче, шире есть края.        </a:t>
            </a:r>
          </a:p>
          <a:p>
            <a:pPr marL="0" indent="0" fontAlgn="auto">
              <a:lnSpc>
                <a:spcPct val="2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Только мне из всей моей России</a:t>
            </a:r>
          </a:p>
          <a:p>
            <a:pPr marL="0" indent="0" fontAlgn="auto">
              <a:lnSpc>
                <a:spcPct val="2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Ближе к сердцу </a:t>
            </a:r>
            <a:r>
              <a:rPr lang="ru-RU" sz="28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Брянщина</a:t>
            </a: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 моя.</a:t>
            </a:r>
          </a:p>
          <a:p>
            <a:pPr marL="0" indent="0"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И.Швец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2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7027863" y="115888"/>
            <a:ext cx="4622800" cy="1320800"/>
          </a:xfrm>
        </p:spPr>
        <p:txBody>
          <a:bodyPr>
            <a:normAutofit fontScale="90000"/>
          </a:bodyPr>
          <a:lstStyle/>
          <a:p>
            <a:pPr indent="452438"/>
            <a: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/>
            </a:r>
            <a:b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</a:br>
            <a: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/>
            </a:r>
            <a:b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</a:br>
            <a: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/>
            </a:r>
            <a:b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</a:br>
            <a: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/>
            </a:r>
            <a:b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</a:br>
            <a: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/>
            </a:r>
            <a:br>
              <a:rPr lang="ru-RU" sz="2000" u="sng" smtClean="0">
                <a:solidFill>
                  <a:schemeClr val="tx1"/>
                </a:solidFill>
                <a:latin typeface="Georgia" pitchFamily="18" charset="0"/>
                <a:hlinkClick r:id="rId2"/>
              </a:rPr>
            </a:br>
            <a:endParaRPr lang="ru-RU" sz="200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5986463" y="355600"/>
            <a:ext cx="4244975" cy="4919663"/>
          </a:xfrm>
        </p:spPr>
        <p:txBody>
          <a:bodyPr/>
          <a:lstStyle/>
          <a:p>
            <a:pPr marL="0" indent="452438">
              <a:buFont typeface="Wingdings 3" pitchFamily="18" charset="2"/>
              <a:buNone/>
            </a:pPr>
            <a:r>
              <a:rPr lang="ru-RU" sz="2300" b="1" u="sng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b="1" smtClean="0">
              <a:latin typeface="Georgia" pitchFamily="18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115888"/>
            <a:ext cx="9034462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659438" y="244475"/>
            <a:ext cx="3657600" cy="3330575"/>
          </a:xfrm>
        </p:spPr>
        <p:txBody>
          <a:bodyPr/>
          <a:lstStyle/>
          <a:p>
            <a:r>
              <a:rPr lang="ru-RU" sz="1200" b="1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2663" y="244475"/>
            <a:ext cx="8334375" cy="62515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1063" y="250825"/>
            <a:ext cx="8589962" cy="64420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231775" y="288925"/>
            <a:ext cx="9999663" cy="5753100"/>
          </a:xfrm>
        </p:spPr>
        <p:txBody>
          <a:bodyPr/>
          <a:lstStyle/>
          <a:p>
            <a:pPr marL="0" indent="452438" algn="ctr">
              <a:lnSpc>
                <a:spcPct val="150000"/>
              </a:lnSpc>
              <a:buFont typeface="Wingdings 3" pitchFamily="18" charset="2"/>
              <a:buNone/>
            </a:pPr>
            <a:r>
              <a:rPr lang="ru-RU" sz="6000" b="1" i="1" smtClean="0">
                <a:latin typeface="Monotype Corsiva" pitchFamily="66" charset="0"/>
              </a:rPr>
              <a:t>Все эти книги вы можете взять в Мглинской детской библиотеке.</a:t>
            </a:r>
          </a:p>
          <a:p>
            <a:pPr marL="0" indent="452438" algn="ctr">
              <a:lnSpc>
                <a:spcPct val="150000"/>
              </a:lnSpc>
              <a:buFont typeface="Wingdings 3" pitchFamily="18" charset="2"/>
              <a:buNone/>
            </a:pPr>
            <a:r>
              <a:rPr lang="ru-RU" sz="4800" b="1" smtClean="0">
                <a:latin typeface="Georgia" pitchFamily="18" charset="0"/>
              </a:rPr>
              <a:t>Добро пожаловать!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6313" y="0"/>
            <a:ext cx="61356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677863" y="876300"/>
            <a:ext cx="8596312" cy="51657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«Скажи: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Какой ты след оставишь?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След,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Чтоб вытерли паркет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И посмотрели косо вслед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Или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Незримый прочный след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В чужой душе на много лет?»</a:t>
            </a:r>
          </a:p>
          <a:p>
            <a:pPr marL="0" indent="0" algn="r">
              <a:buFont typeface="Wingdings 3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Л. Мартынов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82575"/>
            <a:ext cx="8596312" cy="203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Алексей Константинович Толстой </a:t>
            </a:r>
            <a:r>
              <a:rPr lang="ru-RU" sz="3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ru-RU" sz="3100" dirty="0">
                <a:solidFill>
                  <a:schemeClr val="tx1"/>
                </a:solidFill>
                <a:latin typeface="Georgia" panose="02040502050405020303" pitchFamily="18" charset="0"/>
              </a:rPr>
              <a:t>русский писатель, поэт и драматург, переводчик, </a:t>
            </a:r>
            <a:r>
              <a:rPr lang="ru-RU" sz="3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сатирик.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13" y="1241425"/>
            <a:ext cx="9798050" cy="5505450"/>
          </a:xfrm>
        </p:spPr>
        <p:txBody>
          <a:bodyPr rtlCol="0">
            <a:normAutofit fontScale="25000" lnSpcReduction="20000"/>
          </a:bodyPr>
          <a:lstStyle/>
          <a:p>
            <a:pPr marL="3590925" indent="538163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Известный поэт и драматург, граф Алексей Константинович Толстой </a:t>
            </a:r>
            <a:r>
              <a:rPr lang="ru-RU" sz="4400" u="sng" dirty="0">
                <a:solidFill>
                  <a:schemeClr val="tx1"/>
                </a:solidFill>
                <a:latin typeface="Georgia" panose="02040502050405020303" pitchFamily="18" charset="0"/>
              </a:rPr>
              <a:t>родился 5 сентября</a:t>
            </a: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 1817 года в Петербурге в знатной дворянской семье. </a:t>
            </a:r>
          </a:p>
          <a:p>
            <a:pPr marL="3590925" indent="538163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Воспитанием Алексея Толстого до 19 лет занимался его дядя — писатель Алексей Перовский (1787-1836), известный под псевдонимом Антоний Погорельский.</a:t>
            </a:r>
          </a:p>
          <a:p>
            <a:pPr marL="3590925" indent="538163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Литературным творчеством Толстой занимался с раннего возраста: с шести лет писал стихи, рассказы и фантастические повести. В 1840-е годы начал работу над историческим романом "Князь Серебряный" (окончен в 1861 году).</a:t>
            </a:r>
          </a:p>
          <a:p>
            <a:pPr marL="3590925" indent="538163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В 1841 году он под псевдонимом "</a:t>
            </a:r>
            <a:r>
              <a:rPr lang="ru-RU" sz="4400" dirty="0" err="1">
                <a:solidFill>
                  <a:schemeClr val="tx1"/>
                </a:solidFill>
                <a:latin typeface="Georgia" panose="02040502050405020303" pitchFamily="18" charset="0"/>
              </a:rPr>
              <a:t>Краснорогский</a:t>
            </a: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" опубликовал повесть "Упырь", на которую обратил внимание и написал рецензию литературный критик Виссарион Белинский.</a:t>
            </a:r>
          </a:p>
          <a:p>
            <a:pPr marL="3590925" indent="538163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В этот период были написаны стихотворения: "Курган", "Ты знаешь край, где все обильем дышит…", "Колокольчики мои", "Благовест", "Где гнутся над омутом лозы", "Дождя отшумевшего капли" и др. Некоторые из них были опубликованы в журнале "Современник".</a:t>
            </a:r>
          </a:p>
          <a:p>
            <a:pPr marL="3590925" indent="538163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В 1850-1860-х годах Алексей Толстой вместе с двоюродными братьями Алексеем и Владимиром Жемчужниковыми публиковал в "Современнике", "Свистке" и других журналах сатирические стихи, небольшие пьесы и анекдоты под псевдонимом "</a:t>
            </a:r>
            <a:r>
              <a:rPr lang="ru-RU" sz="4400" dirty="0" err="1">
                <a:solidFill>
                  <a:schemeClr val="tx1"/>
                </a:solidFill>
                <a:latin typeface="Georgia" panose="02040502050405020303" pitchFamily="18" charset="0"/>
              </a:rPr>
              <a:t>Козьма</a:t>
            </a: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 Прутков".</a:t>
            </a:r>
          </a:p>
          <a:p>
            <a:pPr marL="3590925" indent="538163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В 1851 году в Александрийском театре была поставлена комедия "Фантазия", написанная Алексеем Толстым совместно с Алексеем Жемчужниковым.</a:t>
            </a:r>
          </a:p>
          <a:p>
            <a:pPr marL="3590925" indent="538163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С 1861 по 1871 год были изданы наиболее значительные произведения Алексея Толстого: драматическая поэма "Дон Жуан" (1862), исторический роман "Князь Серебряный" (1863), баллады "Садко", "Роман Галицкий" и др. В эти годы была опубликована трилогия, включающая в себя трагедии "Смерть Иоанна Грозного" (1866), "Царь Федор Иванович" (1868) и "Царь Борис" (1870).</a:t>
            </a:r>
          </a:p>
          <a:p>
            <a:pPr marL="0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После выхода в отставку жил в своих имениях, уделяя мало внимания хозяйству, и постепенно разорился. Последние годы жизни тяжело болел.</a:t>
            </a:r>
          </a:p>
          <a:p>
            <a:pPr marL="0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10 октября 1875 года Алесей Толстой скончался, был похоронен в имении Красный Рог Черниговской губернии (сейчас Брянская область).</a:t>
            </a:r>
          </a:p>
          <a:p>
            <a:pPr marL="0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3 сентября 1967 года в усадьбе Алексея Толстого в Красном Роге был открыт музей, в котором ежегодно проводится Всероссийский праздник поэзии "Серебряная лира"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41425"/>
            <a:ext cx="34321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9113" y="149225"/>
            <a:ext cx="1714500" cy="2667000"/>
          </a:xfrm>
        </p:spPr>
      </p:pic>
      <p:pic>
        <p:nvPicPr>
          <p:cNvPr id="2150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4563" y="466725"/>
            <a:ext cx="73279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38113" y="2959100"/>
            <a:ext cx="34417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33333"/>
                </a:solidFill>
                <a:latin typeface="Roboto" pitchFamily="2" charset="0"/>
              </a:rPr>
              <a:t> </a:t>
            </a:r>
            <a:r>
              <a:rPr lang="ru-RU">
                <a:latin typeface="Trebuchet MS" pitchFamily="34" charset="0"/>
              </a:rPr>
              <a:t>Ты знаешь край, где все обильем дышит,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Где реки льются чище серебра,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Где ветерок степной ковыль колышет,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В вишневых рощах тонут хутора,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Среди садов деревья гнутся долу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И до земли висит их плод тяжелый?</a:t>
            </a:r>
          </a:p>
          <a:p>
            <a:r>
              <a:rPr lang="ru-RU">
                <a:latin typeface="Trebuchet MS" pitchFamily="34" charset="0"/>
              </a:rPr>
              <a:t>……………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754063" y="339725"/>
            <a:ext cx="8596312" cy="1320800"/>
          </a:xfrm>
        </p:spPr>
        <p:txBody>
          <a:bodyPr/>
          <a:lstStyle/>
          <a:p>
            <a:r>
              <a:rPr lang="ru-RU" sz="2000" b="1" u="sng" smtClean="0">
                <a:solidFill>
                  <a:schemeClr val="tx1"/>
                </a:solidFill>
                <a:latin typeface="Georgia" pitchFamily="18" charset="0"/>
              </a:rPr>
              <a:t>Федор Иванович Тютчев </a:t>
            </a:r>
            <a:r>
              <a:rPr lang="ru-RU" sz="2000" smtClean="0">
                <a:solidFill>
                  <a:schemeClr val="tx1"/>
                </a:solidFill>
                <a:latin typeface="Georgia" pitchFamily="18" charset="0"/>
              </a:rPr>
              <a:t>- русский лирик, поэт-мыслитель, дипломат, консервативный публицист, член-корреспондент Императорской Санкт-Петербургской Академии Наук с 1857 года, тайный советник.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731963"/>
            <a:ext cx="9380537" cy="4900612"/>
          </a:xfrm>
        </p:spPr>
        <p:txBody>
          <a:bodyPr rtlCol="0">
            <a:normAutofit fontScale="62500" lnSpcReduction="20000"/>
          </a:bodyPr>
          <a:lstStyle/>
          <a:p>
            <a:pPr marL="2511425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Родился Федор Иванович Тютчев 23 ноября (5 декабря) 1803 года в усадьбе </a:t>
            </a:r>
            <a:r>
              <a:rPr lang="ru-RU" sz="1900" dirty="0" err="1">
                <a:solidFill>
                  <a:schemeClr val="tx1"/>
                </a:solidFill>
                <a:latin typeface="Georgia" panose="02040502050405020303" pitchFamily="18" charset="0"/>
              </a:rPr>
              <a:t>Овстуг</a:t>
            </a: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 Орловской губернии.</a:t>
            </a:r>
          </a:p>
          <a:p>
            <a:pPr marL="2511425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В биографии Тютчева начальное образование было получено дома. Он изучал поэзию Древнего Рима и латынь. Затем он обучался в университете Москвы на отделении словесности.</a:t>
            </a:r>
          </a:p>
          <a:p>
            <a:pPr marL="2511425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Окончив университет 1821 году, начинает работать в Коллегии иностранных дел. В качестве дипломата отправляется в Мюнхен. Впоследствии поэт проводит за границей 22 года. Там же была встречена большая и самая главная в жизни любовь Тютчева – Элеонора </a:t>
            </a:r>
            <a:r>
              <a:rPr lang="ru-RU" sz="1900" dirty="0" err="1">
                <a:solidFill>
                  <a:schemeClr val="tx1"/>
                </a:solidFill>
                <a:latin typeface="Georgia" panose="02040502050405020303" pitchFamily="18" charset="0"/>
              </a:rPr>
              <a:t>Петерсон</a:t>
            </a: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. В браке у них родилось три дочери.</a:t>
            </a:r>
          </a:p>
          <a:p>
            <a:pPr marL="2511425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Первый период в творчестве Тютчева приходится на 1810-1820 года. Тогда были написаны юношеские стихотворения, весьма архаичные и похожие на поэзию прошлого века.</a:t>
            </a:r>
          </a:p>
          <a:p>
            <a:pPr marL="2511425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Второй период творчества писателя (20е – 40е годы) характеризуется использованием форм европейского романтизма и русской лирики. Его поэзия в этот период становится более оригинальной.</a:t>
            </a:r>
          </a:p>
          <a:p>
            <a:pPr marL="0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А 1844 году Тютчев вернулся в Россию. С 1848 года занимает должность старшего цензора в министерстве иностранных дел. Вместе с тем принимает активное участие в кружке Белинского, участниками которого также были Иван Тургенев, Николай Некрасов, Иван Гончаров и другие.</a:t>
            </a:r>
          </a:p>
          <a:p>
            <a:pPr marL="0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Третьим периодом его творчества стали 50-е – начало 70-х годов. Стихотворения Тютчева в этот период не выходят в печать, а произведения свои он пишет в основном на политическую тематику.</a:t>
            </a:r>
          </a:p>
          <a:p>
            <a:pPr marL="0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Биография Федора Тютчева в конце 1860-х годов была неудачной как в личной жизни, так и в творческой. Вышедший в 1868 году сборник лирики Тютчева, кратко говоря, не получил большой популярности.</a:t>
            </a:r>
          </a:p>
          <a:p>
            <a:pPr marL="0" indent="5397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Беды сломили его, здоровье ухудшилось, а 15 июля 1873 года Федор Иванович умер в Царском Селе. Поэта похоронили в Санкт-Петербурге на Новодевичьем кладбище.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660525"/>
            <a:ext cx="289718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16375" y="774700"/>
            <a:ext cx="6364288" cy="4832350"/>
          </a:xfrm>
        </p:spPr>
      </p:pic>
      <p:sp>
        <p:nvSpPr>
          <p:cNvPr id="23555" name="AutoShape 2" descr="Тютчев — Молодая Гвар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3556" name="AutoShape 4" descr="Тютчев — Молодая Гвардия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355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53988"/>
            <a:ext cx="227171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155575" y="3951288"/>
            <a:ext cx="31940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C3C3C"/>
                </a:solidFill>
                <a:latin typeface="Noto Serif"/>
              </a:rPr>
              <a:t>Умом — Россию не понять,</a:t>
            </a:r>
            <a:br>
              <a:rPr lang="ru-RU">
                <a:solidFill>
                  <a:srgbClr val="3C3C3C"/>
                </a:solidFill>
                <a:latin typeface="Noto Serif"/>
              </a:rPr>
            </a:br>
            <a:r>
              <a:rPr lang="ru-RU">
                <a:solidFill>
                  <a:srgbClr val="3C3C3C"/>
                </a:solidFill>
                <a:latin typeface="Noto Serif"/>
              </a:rPr>
              <a:t>Аршином общим не измерить.</a:t>
            </a:r>
            <a:br>
              <a:rPr lang="ru-RU">
                <a:solidFill>
                  <a:srgbClr val="3C3C3C"/>
                </a:solidFill>
                <a:latin typeface="Noto Serif"/>
              </a:rPr>
            </a:br>
            <a:r>
              <a:rPr lang="ru-RU">
                <a:solidFill>
                  <a:srgbClr val="3C3C3C"/>
                </a:solidFill>
                <a:latin typeface="Noto Serif"/>
              </a:rPr>
              <a:t>У ней особенная стать —</a:t>
            </a:r>
            <a:br>
              <a:rPr lang="ru-RU">
                <a:solidFill>
                  <a:srgbClr val="3C3C3C"/>
                </a:solidFill>
                <a:latin typeface="Noto Serif"/>
              </a:rPr>
            </a:br>
            <a:r>
              <a:rPr lang="ru-RU">
                <a:solidFill>
                  <a:srgbClr val="3C3C3C"/>
                </a:solidFill>
                <a:latin typeface="Noto Serif"/>
              </a:rPr>
              <a:t>В Россию можно только верить.</a:t>
            </a:r>
          </a:p>
          <a:p>
            <a:pPr algn="r"/>
            <a:r>
              <a:rPr lang="ru-RU">
                <a:solidFill>
                  <a:srgbClr val="ADADAD"/>
                </a:solidFill>
              </a:rPr>
              <a:t>1866 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77863" y="279400"/>
            <a:ext cx="8596312" cy="1106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/>
              <a:t>Брянская областная </a:t>
            </a:r>
            <a:br>
              <a:rPr lang="ru-RU" b="1" smtClean="0"/>
            </a:br>
            <a:r>
              <a:rPr lang="ru-RU" b="1" smtClean="0"/>
              <a:t>писательская организация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7288" y="1563688"/>
            <a:ext cx="5351462" cy="4557712"/>
          </a:xfrm>
        </p:spPr>
        <p:txBody>
          <a:bodyPr rtlCol="0">
            <a:normAutofit fontScale="92500" lnSpcReduction="10000"/>
          </a:bodyPr>
          <a:lstStyle/>
          <a:p>
            <a:pPr indent="554038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Брянская областная общественная писательская организация Союза писателей России создана 3 октября 1963 года по решению секретариата правления Союза писателей России. Первым ответственным секретарем Брянской писательской организации был  А.С. Козин – известный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Брянщине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за ее пределами писатель-драматург. В последующие годы организацию возглавляли В.К. Соколов, В.С. Козырев, Н.И.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Поснов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А.К. Якушенко; с 2007 года председателем Правления организации является В.Е.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Сорочкин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55245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 в Брянскую писательскую организацию входят 37 членов Союза писателей России. Это поэты, прозаики,  драматурги.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636713"/>
            <a:ext cx="634365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597878"/>
            <a:ext cx="8596312" cy="544414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6000" b="1" dirty="0" smtClean="0">
                <a:latin typeface="Monotype Corsiva" pitchFamily="66" charset="0"/>
              </a:rPr>
              <a:t>Книги современных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6000" b="1" dirty="0" smtClean="0">
                <a:latin typeface="Monotype Corsiva" pitchFamily="66" charset="0"/>
              </a:rPr>
              <a:t>поэтов </a:t>
            </a:r>
            <a:r>
              <a:rPr lang="ru-RU" sz="6000" b="1" dirty="0" smtClean="0">
                <a:latin typeface="Monotype Corsiva" pitchFamily="66" charset="0"/>
              </a:rPr>
              <a:t>и прозаиков </a:t>
            </a:r>
            <a:r>
              <a:rPr lang="ru-RU" sz="6000" b="1" dirty="0" smtClean="0">
                <a:latin typeface="Monotype Corsiva" pitchFamily="66" charset="0"/>
              </a:rPr>
              <a:t> Брянской области.</a:t>
            </a:r>
            <a:endParaRPr lang="ru-RU" sz="6000" b="1" dirty="0" smtClean="0"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\Desktop\IMG-2020070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5785" y="152399"/>
            <a:ext cx="8628185" cy="647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705</TotalTime>
  <Words>464</Words>
  <Application>Microsoft Office PowerPoint</Application>
  <PresentationFormat>Произвольный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Поэты и писатели Брянщины</vt:lpstr>
      <vt:lpstr>Слайд 2</vt:lpstr>
      <vt:lpstr>Алексей Константинович Толстой - русский писатель, поэт и драматург, переводчик, сатирик. </vt:lpstr>
      <vt:lpstr>Слайд 4</vt:lpstr>
      <vt:lpstr>Федор Иванович Тютчев - русский лирик, поэт-мыслитель, дипломат, консервативный публицист, член-корреспондент Императорской Санкт-Петербургской Академии Наук с 1857 года, тайный советник.</vt:lpstr>
      <vt:lpstr>Слайд 6</vt:lpstr>
      <vt:lpstr>Брянская областная  писательская организация</vt:lpstr>
      <vt:lpstr>Слайд 8</vt:lpstr>
      <vt:lpstr>Слайд 9</vt:lpstr>
      <vt:lpstr>Слайд 10</vt:lpstr>
      <vt:lpstr>Слайд 11</vt:lpstr>
      <vt:lpstr>Слайд 12</vt:lpstr>
      <vt:lpstr>Слайд 13</vt:lpstr>
      <vt:lpstr>     </vt:lpstr>
      <vt:lpstr> 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 и писатели Брянщины</dc:title>
  <dc:creator>Admin</dc:creator>
  <cp:lastModifiedBy>Библиотека</cp:lastModifiedBy>
  <cp:revision>22</cp:revision>
  <dcterms:created xsi:type="dcterms:W3CDTF">2020-07-03T17:41:19Z</dcterms:created>
  <dcterms:modified xsi:type="dcterms:W3CDTF">2020-07-06T11:24:00Z</dcterms:modified>
</cp:coreProperties>
</file>