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7" r:id="rId3"/>
    <p:sldId id="28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2" r:id="rId14"/>
    <p:sldId id="273" r:id="rId15"/>
    <p:sldId id="257" r:id="rId16"/>
    <p:sldId id="269" r:id="rId17"/>
    <p:sldId id="270" r:id="rId18"/>
    <p:sldId id="271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7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373AD-8565-49C3-84F1-57C079C6B1DC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CA04B-8BDC-4882-BAD8-F1CBBFA65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C5C65-42E7-47DF-BC13-F593E4632348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E5FF0-D61B-4D26-86A0-6280FD4A2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9464F-5964-4B57-80CE-DB7B11AB6A24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71D76-470C-43C2-B5AA-48166F2C0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EDEE2D-F90C-4CBE-A0F7-A0CE3909CEF6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FC201B-4822-4FD7-AF9F-F37CF1BA2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29A8A-98FE-48EB-94BD-684C8618ABA3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033B0-B7AC-4EE3-B934-B2509E3BE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Полилиния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Прямоугольник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C22FF6-BC3E-4E98-BFC9-4782442A00BE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34AE19-A9D8-4D79-AEBD-0B22F653D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3566DB-DBAF-4E2C-89C4-79625E3E6B7D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9073D8-5855-4DC1-9BA6-FE489108E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4F82FB-6C18-4235-BF1E-A4C03FEBF9E7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C95388-7DEA-49D8-BE04-B5FBA20EA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D9554-E8CC-4E2D-A197-55D51C3B7E0A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11155-A490-4934-8E75-1423EFD7F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DA03B8-D493-47C6-B098-D32EECD02C04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A68F09-B1D9-4709-9EE8-E5C701954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5D3DB-8F80-4D71-9A66-C3C928015A40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1FDD2-CD12-4A57-9B10-7F88DD0B3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21FF1-7C12-4802-A06A-CEBB3EC8435E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5EE73-3D29-4904-9DF2-2DC2A8BCC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BDAC10-1510-4CA8-8D46-106CB2580E9A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C8BEC9-1186-4822-AAFA-1F05B9BB1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530A8-CF7D-4890-858C-F601727DBACA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BBFE1-94CC-41E5-9F65-B5B5124AC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43E38-6C05-4328-8ECB-FD8A6BB20038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3369B-AD27-4A99-89C9-0A7B0CC72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18901-DA64-4E20-A41B-F9E34005BCFD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827F0-1D22-4B11-AC19-C94451715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90320-CAE0-4753-9C62-BF78F8B867DA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20321-BA93-432F-9C81-BE90DE5C4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CF9FE-6059-4A3C-AE38-7CEE86BCAEDD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E32A7-EC1C-446D-B3E3-1FDB5E4A6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ADAA2-FA0D-4A75-A4DF-3BFEF66C0527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1F1B0-D11D-44F0-B339-D8233FDC1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2D08B-5B80-4885-B276-4D677B28194D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361CF-98B3-4263-8B4A-41DA97477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5FE4F-E666-4AFF-82AE-28F4F55EE155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D063B-1F76-4D19-A5C1-85F961DBC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7300F-FB68-4880-A204-02DF8B076B3A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6766B-85EB-4E5F-8156-AAF997AC7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215C8E-FA37-409C-895F-E84082A08702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B38B4A-B3C2-455C-A7DC-5AC89D751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24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2726147-62C5-4A80-A96C-1F0F59EAD3C1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5336C94-D44E-4C64-9657-C692C3496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5" r:id="rId4"/>
    <p:sldLayoutId id="2147483686" r:id="rId5"/>
    <p:sldLayoutId id="2147483681" r:id="rId6"/>
    <p:sldLayoutId id="2147483687" r:id="rId7"/>
    <p:sldLayoutId id="2147483680" r:id="rId8"/>
    <p:sldLayoutId id="2147483688" r:id="rId9"/>
    <p:sldLayoutId id="2147483679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semiczvet.ru/wp-content/uploads/2015/04/L2.jpg" TargetMode="Externa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semiczvet.ru/wp-content/uploads/2015/04/L7.jpg" TargetMode="Externa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semiczvet.ru/wp-content/uploads/2015/04/L9-2.jpg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semiczvet.ru/wp-content/uploads/2015/04/L21-2.jpg" TargetMode="Externa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semiczvet.ru/wp-content/uploads/2015/04/L3-1.jpg" TargetMode="Externa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static.tunnel.ru/media/images/2017-11/post/111913/806648353_tonnel.jpg" TargetMode="Externa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semiczvet.ru/wp-content/uploads/2015/04/L19.jpg" TargetMode="Externa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semiczvet.ru/wp-content/uploads/2015/04/L4.jpg" TargetMode="Externa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semiczvet.ru/wp-content/uploads/2015/04/L34-1.jpg" TargetMode="Externa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semiczvet.ru/wp-content/uploads/2015/04/L36-1.jpg" TargetMode="Externa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semiczvet.ru/wp-content/uploads/2015/04/L31.jpg" TargetMode="Externa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3297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Первая мировая война.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1914 – 1918 годы.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Прямоугольник 2"/>
          <p:cNvSpPr>
            <a:spLocks noChangeArrowheads="1"/>
          </p:cNvSpPr>
          <p:nvPr/>
        </p:nvSpPr>
        <p:spPr bwMode="auto">
          <a:xfrm>
            <a:off x="3929063" y="4929188"/>
            <a:ext cx="5000625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                                Презентацию подготовил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                    	В.П. Комендантенко, 			библиотекарь 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                    	Вельжичской сельской 			библиотеки-филиала № 4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		МБУ Мглинской МЦБС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>
                <a:latin typeface="Times New Roman" pitchFamily="18" charset="0"/>
                <a:cs typeface="Times New Roman" pitchFamily="18" charset="0"/>
              </a:rPr>
            </a:br>
            <a:endParaRPr lang="ru-RU"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75"/>
          </a:xfrm>
        </p:spPr>
        <p:txBody>
          <a:bodyPr/>
          <a:lstStyle/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Всего за годы войны в армии воюющих стран было мобилизовано более 70 миллионов человек, в том числе 60 миллионов в Европе, из которых погибло от 9 до 10 миллионов. Количество жертв среди гражданского населения, по разным оценкам, находится в интервале от 7 до 12 миллионов человек, из которых около 1 миллиона погибло в результате боевых действий; около 55 млн человек получили ранения. 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endParaRPr lang="ru-RU" sz="3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37"/>
          </a:xfrm>
        </p:spPr>
        <p:txBody>
          <a:bodyPr/>
          <a:lstStyle/>
          <a:p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"Великие полководцы России"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(Герои Первой мировой войны, вписавшие свое имя в историю).</a:t>
            </a:r>
            <a:endParaRPr lang="ru-RU" sz="480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75"/>
          </a:xfrm>
        </p:spPr>
        <p:txBody>
          <a:bodyPr/>
          <a:lstStyle/>
          <a:p>
            <a:r>
              <a:rPr lang="ru-RU" sz="2400" i="1" smtClean="0"/>
              <a:t>…Человек не может жить без памяти. Перестает быть Человеком. Его индивидуальная память запечатлевает все жизненные вехи, печали, радости и не только формирует мироощущение, но и является опорой в трудный час. Коллективная память, содержа в себе сконцентрированную информацию о всевозможных катаклизмах, войнах, научных открытиях не только способствует развитию и движению цивилизации вперед, но и представляет человечеству охранительный опыт, напоминает ему об ошибках ушедших поколений, заплативших за этот опыт многими миллионами своих жизней. Именно коллективная память делает народ народом.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00"/>
          </a:xfrm>
        </p:spPr>
        <p:txBody>
          <a:bodyPr/>
          <a:lstStyle/>
          <a:p>
            <a:r>
              <a:rPr lang="ru-RU" sz="2800" i="1" smtClean="0"/>
              <a:t>                                                                                                      Память сердца, разума и крови сплачивает людей, делает их сильней в способности противостоять тяжким испытаниям. Отними у народа память, искуси ложными целями и ценностями, и это будет не народ вовсе, а сброд, которым можно манипулировать и управлять как угодно.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i="1" smtClean="0"/>
              <a:t>Наше Отечество в многовековой истории своей пережило тяжелейшие испытания смут, войн, революций. История дает нам всем удивительную возможность не повторять уже не раз совершенные ошибки.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i="1" smtClean="0"/>
              <a:t> 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smtClean="0">
                <a:latin typeface="Times New Roman" pitchFamily="18" charset="0"/>
                <a:cs typeface="Times New Roman" pitchFamily="18" charset="0"/>
              </a:rPr>
              <a:t> Врангель Пётр Николаевич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"Последний рыцарь Российской империи" - так его назвали историки.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Участник Первой Мировой, особо отличившийся в то время. Своенравный, он не хотел давать советы генералитету, которые будут отвергнуты, а целью его было привести в действие свои планы. Пётр Николаевич, вместе со своим конным полком буквально совершил подвиг, успешно атаковав орудия немцев и впоследствии захватил их.</a:t>
            </a:r>
          </a:p>
        </p:txBody>
      </p:sp>
      <p:sp>
        <p:nvSpPr>
          <p:cNvPr id="38915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8916" name="Рисунок 4" descr="https://avatars.mds.yandex.net/get-zen_doc/233051/pub_5a6a057c799d9dc54112961e_5a6a0657e86a9e4c4ac761fe/scale_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428750"/>
            <a:ext cx="28575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Алексей Алексеевич Брусилов</a:t>
            </a:r>
          </a:p>
        </p:txBody>
      </p:sp>
      <p:sp>
        <p:nvSpPr>
          <p:cNvPr id="399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Строгий, внимательный, требовательный и дающий много опыта и знаний - вот как можно было охарактеризовать Алексея Алексеевича.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По ходу Первой Мировой он показал себя как отличный генерал и сильный стратег. Один из его приказов формулировался так: </a:t>
            </a:r>
          </a:p>
          <a:p>
            <a:pPr algn="ctr">
              <a:buFont typeface="Arial" charset="0"/>
              <a:buNone/>
            </a:pP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"Двенадцатой кавалерийской дивизии - умереть. Умирать не сразу, а до вечера".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Командовал восьмой армией, победил вторую австро-венгерскую армию, организовал отступление в условиях сверхтяжелых и совершил прорыв, названный его именем. После Первой Мировой войны командовал РККА.</a:t>
            </a:r>
          </a:p>
          <a:p>
            <a:pPr algn="ctr"/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9940" name="Рисунок 4" descr="https://avatars.mds.yandex.net/get-zen_doc/151304/pub_5a6a057c799d9dc54112961e_5a6a08fa5f4967be5b8187de/scale_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143125"/>
            <a:ext cx="2643187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Деникин Антон Иванович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09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Военачальник четвертой стрелковой бригадой, Антон Иванович обладал множеством исключительно важных качеств, любил военное дело и был энергичным, усердным человеком.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Его бригада обливалась кровью, но не давала себя уничтожить даже превосходящему по численности сопернику, отбиваясь и уничтожая ряды противника. Так, Николай II назвал её Железной за стойкость и отвагу. Не взирая на тяжесть того или иного боя, Деникин вместе со своей Железной бригадой (позже дивизия) добились успехов и показали героизм и храбрость.</a:t>
            </a:r>
          </a:p>
          <a:p>
            <a:pPr algn="ctr"/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0964" name="Рисунок 4" descr="https://avatars.mds.yandex.net/get-zen_doc/26916/pub_5a6a057c799d9dc54112961e_5a6a0a9c1aa80c976bd2c1ba/scale_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000250"/>
            <a:ext cx="296227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Александр Александрович Казаков (Козаков).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Русский ас-истребитель Императорского военно-воздушного флота. В период Первой мировой войны второй лётчик в истории (после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Петра Нестерова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), применивший воздушный таран, в котором сбил германский аппарат типа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«Альбатрос»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, сам же благополучно приземлился. За этот подвиг 27 июля 1915г. был   удостоен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Георгиевского оружия.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21 декабря 1916г. у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Луцка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в одиночку атаковал двух вражеских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«Бранденбург Ц1»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и сумел сбить один из этих бомбардировщиков. За эту победу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Казаков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получил </a:t>
            </a:r>
          </a:p>
          <a:p>
            <a:pPr algn="ctr">
              <a:buFont typeface="Arial" charset="0"/>
              <a:buNone/>
            </a:pP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орден Святого Георгия IV класса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.  За три года войны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Казаков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сбил лично 17 и в групповых боях ещё 15 самолётов противника и был признан самым результативным российским лётчиком-истребителем периода </a:t>
            </a:r>
            <a:r>
              <a:rPr lang="ru-RU" sz="1800" b="1" i="1" smtClean="0">
                <a:latin typeface="Times New Roman" pitchFamily="18" charset="0"/>
                <a:cs typeface="Times New Roman" pitchFamily="18" charset="0"/>
              </a:rPr>
              <a:t>Первой мировой войны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1987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1988" name="Рисунок 4" descr="Александр Казаков, герои Первой мировой войны, 100 летие Первой мировой войны, портреты героев Первой мировой войны, выставки первая мировая война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286000"/>
            <a:ext cx="17907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0" smtClean="0">
                <a:latin typeface="Times New Roman" pitchFamily="18" charset="0"/>
                <a:cs typeface="Times New Roman" pitchFamily="18" charset="0"/>
              </a:rPr>
              <a:t>Василий Иванович Чапаев 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smtClean="0">
                <a:latin typeface="Times New Roman" pitchFamily="18" charset="0"/>
                <a:cs typeface="Times New Roman" pitchFamily="18" charset="0"/>
              </a:rPr>
            </a:b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Участник Первой мировой и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Гражданской войн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Кавалер трех Георгиевских крестов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и одной медали. Комдив Красной Армии.</a:t>
            </a:r>
          </a:p>
          <a:p>
            <a:pPr algn="ctr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На фронт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Чапаев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попал в январе 1915г. Воевал в 326-м Белгорайском пехотном полку 82-й пехотной дивизии в 9-й армии Юго-Западного фронта на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Волыни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и в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Галиции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. Был ранен. В июле 1915г. получил звание младшего унтер-офицера, а в октябре – старшего. Войну закончил в чине фельдфебеля.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28 сентября 1917г. вступил в большевистскую партию, и уже в октябре стал военным руководителем Николаевского красногвардейского отряда, затем занял пост уездного военного комиссара. В начале 1918г.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Чапаев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сформировал и возглавил 1-й и 2-й Николаевские полки, вошедшие в состав Красной Армии Саратовского Совета. В июне оба полка были сведены в Николаевскую бригаду, которую и возглавил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Чапаев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1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2" name="Рисунок 4" descr="Василий Чапаев, герои Первой мировой войны, 100 летие Первой мировой войны, портреты героев Первой мировой войны, выставки первая мировая война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2071688"/>
            <a:ext cx="2500312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0" smtClean="0">
                <a:latin typeface="Times New Roman" pitchFamily="18" charset="0"/>
                <a:cs typeface="Times New Roman" pitchFamily="18" charset="0"/>
              </a:rPr>
              <a:t>Николай Степанович Гумилёв.</a:t>
            </a:r>
            <a:br>
              <a:rPr lang="ru-RU" sz="1800" b="0" smtClean="0">
                <a:latin typeface="Times New Roman" pitchFamily="18" charset="0"/>
                <a:cs typeface="Times New Roman" pitchFamily="18" charset="0"/>
              </a:rPr>
            </a:br>
            <a:endParaRPr lang="ru-RU" sz="1800" b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algn="ctr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Русский поэт Серебряного века, создатель школы акмеизма, переводчик, литературный критик, путешественник,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офицер.В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начале августа 1914г.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Гумилёв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записался добровольцем в армию. Он был зачислен вольноопределяющимся в Лейб-гвардии Уланский Её Величества полк, который был переброшен в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Южную Польшу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За ночную разведку, которая состоялась перед первым сражением, 19 ноября, Приказом по Гвардейскому кавалерийскому корпусу от 24 декабря 1914г. за №30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Н.Гумилёв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был награжден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Георгиевским крестом IV степени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в январе 1915г. произведён в унтер-офицеры.</a:t>
            </a:r>
          </a:p>
          <a:p>
            <a:pPr algn="ctr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1915г.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Николай Гумилёв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воевал на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Западной Украине (Волынь)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6 июля началась масштабная атака противника. Была поставлена задача удерживать противника до подхода пехоты. И эта операция была проведена успешно, причём было спасено несколько пулемётов, один из которых нёс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Гумилёв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За это Приказом по Гвардейскому кавалерийскому корпусу от 5 декабря 1915г. он награжден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знаком отличия военного ордена Георгиевского креста III степени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1916г. вышел сборник стихов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Николая Гумилёва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военную тему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«Колчан»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</p:txBody>
      </p:sp>
      <p:sp>
        <p:nvSpPr>
          <p:cNvPr id="44035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4036" name="Рисунок 4" descr="Николай Гумилёв, герои Первой мировой войны, 100 летие Первой мировой войны, портреты героев Первой мировой войны, выставки первая мировая война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2357438"/>
            <a:ext cx="21431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00"/>
          </a:xfrm>
        </p:spPr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Так начиналась Первая мировая война.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smtClean="0">
                <a:latin typeface="Times New Roman" pitchFamily="18" charset="0"/>
                <a:cs typeface="Times New Roman" pitchFamily="18" charset="0"/>
              </a:rPr>
              <a:t>Дмитрий Михайлович Карбышев </a:t>
            </a:r>
            <a:br>
              <a:rPr lang="ru-RU" b="0" smtClean="0">
                <a:latin typeface="Times New Roman" pitchFamily="18" charset="0"/>
                <a:cs typeface="Times New Roman" pitchFamily="18" charset="0"/>
              </a:rPr>
            </a:br>
            <a:endParaRPr lang="ru-RU" b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Участник </a:t>
            </a:r>
            <a:r>
              <a:rPr lang="ru-RU" sz="1600" b="1" i="1" smtClean="0">
                <a:latin typeface="Times New Roman" pitchFamily="18" charset="0"/>
                <a:cs typeface="Times New Roman" pitchFamily="18" charset="0"/>
              </a:rPr>
              <a:t>Первой мировой войны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 с первого дня. Воевал в </a:t>
            </a:r>
            <a:r>
              <a:rPr lang="ru-RU" sz="1600" b="1" i="1" smtClean="0">
                <a:latin typeface="Times New Roman" pitchFamily="18" charset="0"/>
                <a:cs typeface="Times New Roman" pitchFamily="18" charset="0"/>
              </a:rPr>
              <a:t>Карпатах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 в составе 8-й армии генерала </a:t>
            </a:r>
            <a:r>
              <a:rPr lang="ru-RU" sz="1600" b="1" i="1" smtClean="0">
                <a:latin typeface="Times New Roman" pitchFamily="18" charset="0"/>
                <a:cs typeface="Times New Roman" pitchFamily="18" charset="0"/>
              </a:rPr>
              <a:t>А.А.Брусилова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 (Юго-Западный фронт). В начале 1915г. участвовал в штурме крепости </a:t>
            </a:r>
            <a:r>
              <a:rPr lang="ru-RU" sz="1600" b="1" i="1" smtClean="0">
                <a:latin typeface="Times New Roman" pitchFamily="18" charset="0"/>
                <a:cs typeface="Times New Roman" pitchFamily="18" charset="0"/>
              </a:rPr>
              <a:t>Перемышль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. За храбрость и отвагу награждён </a:t>
            </a:r>
            <a:r>
              <a:rPr lang="ru-RU" sz="1600" b="1" i="1" smtClean="0">
                <a:latin typeface="Times New Roman" pitchFamily="18" charset="0"/>
                <a:cs typeface="Times New Roman" pitchFamily="18" charset="0"/>
              </a:rPr>
              <a:t>орденом Святой Анны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 и произведён в подполковники. В 1916г. был участником знаменитого Брусиловского прорыва. Участник </a:t>
            </a:r>
            <a:r>
              <a:rPr lang="ru-RU" sz="1600" b="1" i="1" smtClean="0">
                <a:latin typeface="Times New Roman" pitchFamily="18" charset="0"/>
                <a:cs typeface="Times New Roman" pitchFamily="18" charset="0"/>
              </a:rPr>
              <a:t>Советско-финской войны 1939-1940гг.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 В составе группы заместителя начальника Главного военно-инженерного управления по оборонительному строительству вырабатывал рекомендации войскам по инженерному обеспечению прорыва линии </a:t>
            </a:r>
            <a:r>
              <a:rPr lang="ru-RU" sz="1600" b="1" i="1" smtClean="0">
                <a:latin typeface="Times New Roman" pitchFamily="18" charset="0"/>
                <a:cs typeface="Times New Roman" pitchFamily="18" charset="0"/>
              </a:rPr>
              <a:t>Маннергейма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27 июня 1941г. при попытке выйти из окружения генерал </a:t>
            </a:r>
            <a:r>
              <a:rPr lang="ru-RU" sz="1600" b="1" i="1" smtClean="0">
                <a:latin typeface="Times New Roman" pitchFamily="18" charset="0"/>
                <a:cs typeface="Times New Roman" pitchFamily="18" charset="0"/>
              </a:rPr>
              <a:t>Карбышев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 был тяжело контужен в бою и в бессознательном состоянии захвачен в плен. В ночь на 18 февраля 1945г. в концлагере </a:t>
            </a:r>
            <a:r>
              <a:rPr lang="ru-RU" sz="1600" b="1" i="1" smtClean="0">
                <a:latin typeface="Times New Roman" pitchFamily="18" charset="0"/>
                <a:cs typeface="Times New Roman" pitchFamily="18" charset="0"/>
              </a:rPr>
              <a:t>Маутхаузен (Австрия)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 в числе других заключенных (около 500 человек) был после зверских пыток облит водой на морозе и погиб.</a:t>
            </a:r>
          </a:p>
          <a:p>
            <a:pPr algn="ctr">
              <a:buFont typeface="Arial" charset="0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45059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5060" name="Рисунок 4" descr="Дмитрий Карбышев, герои Первой мировой войны, 100 летие Первой мировой войны, портреты героев Первой мировой войны, выставки первая мировая война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2357438"/>
            <a:ext cx="17907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0" smtClean="0">
                <a:latin typeface="Times New Roman" pitchFamily="18" charset="0"/>
                <a:cs typeface="Times New Roman" pitchFamily="18" charset="0"/>
              </a:rPr>
              <a:t>Родион Яковлевич Малиновский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ctr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Участник Первой мировой, Гражданской, Второй мировой войн, Гражданской войны в Испании. Министр обороны СССР, Маршал Советского Союза, дважды Герой Советского Союза.</a:t>
            </a:r>
          </a:p>
          <a:p>
            <a:pPr algn="ctr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Родился в Одессе. В 1914г. уговорил солдат, отправляющихся на фронт, взять его с собой в воинский эшелон, после чего был зачислен добровольцем в пулемётную команду 256-го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Елисаветградского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пехотного полка.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бой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Кавальвари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получил первую боевую награду – Георгиевский крест IV степени и звание ефрейтора. С января 1918г. – в иностранном легионе 1-й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Мароканской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дивизии французской армии. Воевал до капитуляции Германии.</a:t>
            </a:r>
          </a:p>
          <a:p>
            <a:pPr algn="ctr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3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6084" name="Рисунок 4" descr="Родион Малиновский, герои Первой мировой войны, 100 летие Первой мировой войны, портреты героев Первой мировой войны, выставки первая мировая война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357438"/>
            <a:ext cx="17907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Малиновский Родион Яковлевич</a:t>
            </a:r>
          </a:p>
        </p:txBody>
      </p:sp>
      <p:sp>
        <p:nvSpPr>
          <p:cNvPr id="47106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7107" name="Содержимое 4" descr="Малиновский Родион Яковлевич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85813" y="2000250"/>
            <a:ext cx="2428875" cy="3238500"/>
          </a:xfrm>
        </p:spPr>
      </p:pic>
      <p:sp>
        <p:nvSpPr>
          <p:cNvPr id="47108" name="Прямоугольник 5"/>
          <p:cNvSpPr>
            <a:spLocks noChangeArrowheads="1"/>
          </p:cNvSpPr>
          <p:nvPr/>
        </p:nvSpPr>
        <p:spPr bwMode="auto">
          <a:xfrm>
            <a:off x="3786188" y="428625"/>
            <a:ext cx="471487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                                               Советский военачальник и государственный деятель. Полководец Великой Отечественной войны, Маршал Советского Союза (1944). Дважды Герой Советского Союза, Народный герой Югославии. Министр обороны СССР (1957—1967). Член ЦК КПСС (1956—1967).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smtClean="0">
                <a:latin typeface="Times New Roman" pitchFamily="18" charset="0"/>
                <a:cs typeface="Times New Roman" pitchFamily="18" charset="0"/>
              </a:rPr>
              <a:t>Алексей Алексеевич Брусилов </a:t>
            </a:r>
            <a:br>
              <a:rPr lang="ru-RU" b="0" smtClean="0">
                <a:latin typeface="Times New Roman" pitchFamily="18" charset="0"/>
                <a:cs typeface="Times New Roman" pitchFamily="18" charset="0"/>
              </a:rPr>
            </a:br>
            <a:endParaRPr lang="ru-RU" b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0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40325" cy="637063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Русский и советский военачальник  из дворянского рода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Брусиловых,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генерал от кавалерии, генерал-адъютант, главный инспектор кавалерии РККА. Участник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Русско-японской, Первой мировой 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и Гражданской войн. В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Первую мировую войну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– командующий 8-й армией в Галицийской битве. 15-16 августа 1914г. нанёс в ходе Рогатинских боёв поражение 2-й австро-венгерской армии, взяв в плен 20000человек и70 орудий.</a:t>
            </a:r>
          </a:p>
          <a:p>
            <a:pPr algn="ctr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С 17 марта 1916г. – главнокомандующий Юго-Западного фронта. В июне 1916г. провёл успешное наступление, применив неизвестную ранее форму прорыва позиционного фронта, заключавшуюся в одновременном наступлении всех армий.</a:t>
            </a:r>
          </a:p>
          <a:p>
            <a:pPr algn="ctr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был награждён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Георгиевским оружием с бриллиантами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   Приняв революцию,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А.А. Брусилов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старался сочетать военное дело с новой действительностью</a:t>
            </a:r>
          </a:p>
          <a:p>
            <a:pPr algn="ctr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48131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8132" name="Рисунок 4" descr="Алексей Брусилов, герои Первой мировой войны, 100 летие Первой мировой войны, портреты героев Первой мировой войны, выставки первая мировая война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2143125"/>
            <a:ext cx="228600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0" smtClean="0">
                <a:latin typeface="Times New Roman" pitchFamily="18" charset="0"/>
                <a:cs typeface="Times New Roman" pitchFamily="18" charset="0"/>
              </a:rPr>
              <a:t>Иван</a:t>
            </a:r>
            <a:r>
              <a:rPr lang="ru-RU" sz="2400" b="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smtClean="0">
                <a:latin typeface="Times New Roman" pitchFamily="18" charset="0"/>
                <a:cs typeface="Times New Roman" pitchFamily="18" charset="0"/>
              </a:rPr>
              <a:t>Васильевич Тюленев </a:t>
            </a:r>
            <a:br>
              <a:rPr lang="ru-RU" sz="2400" b="0" smtClean="0">
                <a:latin typeface="Times New Roman" pitchFamily="18" charset="0"/>
                <a:cs typeface="Times New Roman" pitchFamily="18" charset="0"/>
              </a:rPr>
            </a:br>
            <a:endParaRPr lang="ru-RU" sz="2400" b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ctr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Участник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Первой мировой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Гражданской и Второй мировой войн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Полный Георгиевский кавалер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Советский военачальник, генерал армии.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Герой Советского Союза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Первой мировой войне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воевал на Западном, Юго-Западном и Северном фронтах. Отличился в боях в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Польше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под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Двинском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Прибалтике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Вахмистр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Тюленев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храбрость и мужество награжден шестью(!)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Георгиевскими крестами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Великую Отечественную войну (1941-1945)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командовал войсками Южного фронта, резервной и 28-й армии, Закавказского военного округа, Закавказского фронта.</a:t>
            </a:r>
          </a:p>
          <a:p>
            <a:pPr algn="ctr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</p:txBody>
      </p:sp>
      <p:sp>
        <p:nvSpPr>
          <p:cNvPr id="49155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9156" name="Рисунок 4" descr="Иван Тюленев, герои Первой мировой войны, 100 летие Первой мировой войны, портреты героев Первой мировой войны, выставки первая мировая война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2357438"/>
            <a:ext cx="21431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Римма Михайловна Иванова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Сестра милосердия. Единственная в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России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женщина, награжденная военным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орденом Святого Георгия IV степени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По окончании курсов, служила сестрой милосердия во втором земском «Епархиальном госпитале» в своём родном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Ставрополе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17 января 1915г. ушла добровольцем на фронт под мужским именем. Когда же этот факт раскрылся, стала служить под своим именем. За мужество при спасении раненых, была удостоена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Георгиевского креста IV степени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двух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Георгиевских медалей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 время боя под огнём оказывала помощь раненым. Когда во время боя погибли оба офицера роты, она подняла роту в атаку и бросилась на вражеские окопы. Позиция была взята, но сама героиня получила смертельное ранение. Ей только исполнился 21 год. Указом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Николая 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виде исключения, героиня была посмертно награждена офицерским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орденом Святого Георгия IV степени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</p:txBody>
      </p:sp>
      <p:sp>
        <p:nvSpPr>
          <p:cNvPr id="50179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0180" name="Рисунок 4" descr="Римма Иванова, римма иванова сестра милосердия, герои Первой мировой войны, 100 летие Первой мировой войны, портреты героев Первой мировой войны, выставки первая мировая война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2428875"/>
            <a:ext cx="23812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0" smtClean="0">
                <a:latin typeface="Times New Roman" pitchFamily="18" charset="0"/>
                <a:cs typeface="Times New Roman" pitchFamily="18" charset="0"/>
              </a:rPr>
              <a:t>Вася Наумов </a:t>
            </a:r>
            <a:r>
              <a:rPr lang="ru-RU" i="1" smtClean="0"/>
              <a:t/>
            </a:r>
            <a:br>
              <a:rPr lang="ru-RU" i="1" smtClean="0"/>
            </a:br>
            <a:endParaRPr lang="ru-RU" smtClean="0"/>
          </a:p>
        </p:txBody>
      </p:sp>
      <p:sp>
        <p:nvSpPr>
          <p:cNvPr id="512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Двенадцатилетний 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Вася Наумов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добирался в «бойцы» из сибирского села 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Каретниково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4 000 вёрст. Преодолев долгий, полный всевозможных испытаний и препон путь, он стал разведчиком, удостоился двух солдатских 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Георгиевских крестов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Георгиевской медали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, был произведен в унтер-офицеры, был дважды ранен. 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По сообщениям военной печати, юные воины были и в других воюющих державах – 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Сербии, Бельгии, Франции, Англии, Германии, Турции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. Но это были единичные случаи. В России появление юных патриотов-добровольцев 10-16 лет на фронтах Первой Мировой стало массовым явлением и насчитывало несколько тысяч человек. </a:t>
            </a:r>
          </a:p>
          <a:p>
            <a:pPr algn="ctr"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3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1204" name="Рисунок 4" descr="Вася Наумов, герои Первой мировой войны, 100 летие Первой мировой войны, портреты героев Первой мировой войны, выставки первая мировая война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2428875"/>
            <a:ext cx="17907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smtClean="0">
                <a:latin typeface="Times New Roman" pitchFamily="18" charset="0"/>
                <a:cs typeface="Times New Roman" pitchFamily="18" charset="0"/>
              </a:rPr>
              <a:t>Иеромонах Антоний (Василий Смирнов)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6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40325" cy="608488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       Иеромонах Русской православной церкви, судовой священник минного заградителя</a:t>
            </a:r>
            <a:r>
              <a:rPr lang="ru-RU" sz="1600" i="1" smtClean="0">
                <a:latin typeface="Times New Roman" pitchFamily="18" charset="0"/>
                <a:cs typeface="Times New Roman" pitchFamily="18" charset="0"/>
              </a:rPr>
              <a:t>«Прут»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29 октября 1914г. на минном заградителе </a:t>
            </a:r>
            <a:r>
              <a:rPr lang="ru-RU" sz="1600" i="1" smtClean="0">
                <a:latin typeface="Times New Roman" pitchFamily="18" charset="0"/>
                <a:cs typeface="Times New Roman" pitchFamily="18" charset="0"/>
              </a:rPr>
              <a:t>«Прут»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, обстреливаемом вражескими кораблями, начался пожар.      Командир </a:t>
            </a:r>
            <a:r>
              <a:rPr lang="ru-RU" sz="1600" i="1" smtClean="0">
                <a:latin typeface="Times New Roman" pitchFamily="18" charset="0"/>
                <a:cs typeface="Times New Roman" pitchFamily="18" charset="0"/>
              </a:rPr>
              <a:t>«Прута»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, капитан 2-го ранга </a:t>
            </a:r>
            <a:r>
              <a:rPr lang="ru-RU" sz="1600" i="1" smtClean="0">
                <a:latin typeface="Times New Roman" pitchFamily="18" charset="0"/>
                <a:cs typeface="Times New Roman" pitchFamily="18" charset="0"/>
              </a:rPr>
              <a:t>Г.А.Быков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приказал готовить корабль к затоплению. Команда открыла кингстоны и начала высаживаться на шлюпки. Иеромонах </a:t>
            </a:r>
            <a:r>
              <a:rPr lang="ru-RU" sz="1600" i="1" smtClean="0">
                <a:latin typeface="Times New Roman" pitchFamily="18" charset="0"/>
                <a:cs typeface="Times New Roman" pitchFamily="18" charset="0"/>
              </a:rPr>
              <a:t>о. Антоний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отказался покидать корабль. На предложения моряков сесть в шлюпку, он произнес только: </a:t>
            </a:r>
            <a:r>
              <a:rPr lang="ru-RU" sz="1600" i="1" smtClean="0">
                <a:latin typeface="Times New Roman" pitchFamily="18" charset="0"/>
                <a:cs typeface="Times New Roman" pitchFamily="18" charset="0"/>
              </a:rPr>
              <a:t>«Спасайтесь сами. Мест в шлюпках на всех не хватит, вы молоды, а я уже пожил на белом свете».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В ризе, с крестом и Евангелием в руках, </a:t>
            </a:r>
            <a:r>
              <a:rPr lang="ru-RU" sz="1600" i="1" smtClean="0">
                <a:latin typeface="Times New Roman" pitchFamily="18" charset="0"/>
                <a:cs typeface="Times New Roman" pitchFamily="18" charset="0"/>
              </a:rPr>
              <a:t>о.Антоний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до последнего момента благословлял членов экипажа </a:t>
            </a:r>
            <a:r>
              <a:rPr lang="ru-RU" sz="1600" i="1" smtClean="0">
                <a:latin typeface="Times New Roman" pitchFamily="18" charset="0"/>
                <a:cs typeface="Times New Roman" pitchFamily="18" charset="0"/>
              </a:rPr>
              <a:t>«Прут»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, стоя на нижней ступеньке трапа. Затем направился внутрь гибнущего корабля. В 8 часов 40 минут горящий </a:t>
            </a:r>
            <a:r>
              <a:rPr lang="ru-RU" sz="1600" i="1" smtClean="0">
                <a:latin typeface="Times New Roman" pitchFamily="18" charset="0"/>
                <a:cs typeface="Times New Roman" pitchFamily="18" charset="0"/>
              </a:rPr>
              <a:t>«Прут»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 с развевающимся на мачте Андреевским флагом, непобежденный, ушёл на дно.</a:t>
            </a:r>
          </a:p>
          <a:p>
            <a:pPr algn="ctr">
              <a:buFont typeface="Arial" charset="0"/>
              <a:buNone/>
            </a:pPr>
            <a:r>
              <a:rPr lang="ru-RU" sz="1600" i="1" smtClean="0">
                <a:latin typeface="Times New Roman" pitchFamily="18" charset="0"/>
                <a:cs typeface="Times New Roman" pitchFamily="18" charset="0"/>
              </a:rPr>
              <a:t>        О.Антоний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стал первым из тринадцати священнослужителей русской армии и флота, которые в течение </a:t>
            </a:r>
            <a:r>
              <a:rPr lang="ru-RU" sz="1600" i="1" smtClean="0">
                <a:latin typeface="Times New Roman" pitchFamily="18" charset="0"/>
                <a:cs typeface="Times New Roman" pitchFamily="18" charset="0"/>
              </a:rPr>
              <a:t>Первой мировой войны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были награждены </a:t>
            </a:r>
            <a:r>
              <a:rPr lang="ru-RU" sz="1600" i="1" smtClean="0">
                <a:latin typeface="Times New Roman" pitchFamily="18" charset="0"/>
                <a:cs typeface="Times New Roman" pitchFamily="18" charset="0"/>
              </a:rPr>
              <a:t>орденом Святого Георгия IV степени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. К тому же он стал первым священником, кого наградили этим орденом посмертно.</a:t>
            </a:r>
          </a:p>
          <a:p>
            <a:pPr algn="ctr">
              <a:buFont typeface="Arial" charset="0"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ru-RU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7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2228" name="Рисунок 4" descr="Иеромонах Антоний, Василий Смирнов, герои Первой мировой войны, 100 летие Первой мировой войны, портреты героев Первой мировой войны, выставки первая мировая война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2428875"/>
            <a:ext cx="17907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8987"/>
          </a:xfrm>
        </p:spPr>
        <p:txBody>
          <a:bodyPr/>
          <a:lstStyle/>
          <a:p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Итоги Первой мировой войны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62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Последствия войны для Германии: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Германия, во главе с кайзером Вильгельмом, развязала войну. Поэтому для нее наказание стало суровым. Условия, которые Германия должна была выполнить, были следующими: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1. Страна должна выплатить 132 миллиона марок золотом, чтобы возместить ущерб государствам-победителям.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2Часть земель Германия должна отдать странам-союзницам: Эльзас и Лотарингия вновь стали землями Франции, Восточная Пруссия отошла Польше, а Данциг стал независимой территорией.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3. Немецкая армия не должна насчитывать более 100 тысяч человек, при этом должна прекратиться работа военной промышленности;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Преобразуя Северогерманский союз в единую Германскую империю после победы в франко – прусской войне 1870 -1871 годов , канцлер Бисмарк заявлял об отсутствии у его державы стремлений к политическому и экономическому господству в Европе. Однако, окрепнув к середине 1880-х годов в экономическом и военном смысле, Германия изменила внешнеполитические приоритеты. Страна не только включилась в борьбу за гегемонию в Европе, но и взяла курс на мировую экспансию.</a:t>
            </a:r>
            <a:endParaRPr lang="ru-RU" sz="3200" dirty="0">
              <a:solidFill>
                <a:schemeClr val="tx2">
                  <a:satMod val="2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37"/>
          </a:xfrm>
        </p:spPr>
        <p:txBody>
          <a:bodyPr/>
          <a:lstStyle/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Итоги Первой мировой войны для России: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1.Уменьшение территории – передача территории Польши, Украины и прочих земель;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2.Роспуск армии;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Весь флот должен быть выведен из Финляндии и Прибалтики;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3.Черноморский флот должен быть передан союзникам Германии.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endParaRPr lang="ru-RU" sz="3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75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Демографическая катастрофа.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Последствия Первой мировой войны не сравнятся ни с одной предшествовавшей войной. Она длилась более 4 лет, в ней участвовали 38 стран и 1,5 миллиарда человек.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  Всего в армию было призвано 70 млн. солдат с обеих сторон. В Российской Империи было призвано 16 млн. человек, из них: 2 млн. погибли, 3 млн. были ранены, 3,5 млн попали в плен.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Огромным было число погибших среди мирных жителей. К концу войны их число достигло 15 млн. человек. Были разрушены многие города и деревни, сотни тысяч людей остались без жилья, пришло в упадок сельское хозяйство. Из-за разрухи  пронеслась эпидемия испанского гриппа (так называемой «испанки») – болезни, унесшей, по разным оценкам, от 50 до 10 миллионов (!!!) жизней.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Чтобы обосновать необходимость нового передела мира в пользу Германии и германского капитала, были введены в оборот утверждения о нехватке жизненного пространства и грядущем дефиците продовольствия для растущего населения Германии. Из этой риторики вытекало, что для решения этих проблем Германии необходимо разгромить Францию, Россию и Англию,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75"/>
          </a:xfrm>
        </p:spPr>
        <p:txBody>
          <a:bodyPr/>
          <a:lstStyle/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 Постоянным очагом нестабильности в Европе оставалась Австро-Венгрия. Эта многонациональная империя стремилась удержать полученные ею по решению Берлинского конгресса и аннексированные в 1908 году Боснию и Герцеговину.  При этом она противодействовала России, взявшей на себя роль защитника всех славян на Балканах. Со своей стороны на роль объединительного центра южных славян претендовала и Сербия, союзник России.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Ближнем Востоке сталкивались интересы практически всех держав, стремившихся успеть к разделу ослабленной Османской империи. В частности, Россия претендовала на территории, примыкающие к проливам Босфор и Дарданеллы, а также стремилась к контролю над Анатолией, где проживало более 1 млн.  армян-христиан, что дало бы России сухопутный выход к Ближнему Востоку.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75"/>
          </a:xfrm>
        </p:spPr>
        <p:txBody>
          <a:bodyPr/>
          <a:lstStyle/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К 1914 году оформились два блока, противостояние которых легло в глобальную первооснову мировой войны: 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Блок Антанта: Российская империя, Великобритания, Франция. Оформился в 1907 году после заключения русско-французского, англо-французского и англо-русского союзных договоров.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Блок Тройственный союз: Германия, Австро-Венгрия, Италия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endParaRPr lang="ru-RU" sz="3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50"/>
          </a:xfrm>
        </p:spPr>
        <p:txBody>
          <a:bodyPr/>
          <a:lstStyle/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Причин для войны было, конечно, много, но конкретным поводом стало так называемое Сараевское убийство. 28 июня 1914 года молодой сербский террорист застрелил Франца Фердинанда, наследника австро-венгерского престола, и его жену. Заговор устроили сербские военные офицеры, которые хотели добиться объединения всех южнославянских народов в одно государство.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endParaRPr lang="ru-RU" sz="3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62"/>
          </a:xfrm>
        </p:spPr>
        <p:txBody>
          <a:bodyPr/>
          <a:lstStyle/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28 июля 1914 года Австро-Венгрия объявила войну Сербии. В конфликт втянулись страны Тройственного союза и Антанты.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Несмотря на то, что согласно военным планам Германии основным противником рассматривалась Франция и главный удар должен был наноситься именно по ней, 1 августа Германия объявила войну России 3 августа Германия объявила войну Франции. Так началась Первая мировая война.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endParaRPr lang="ru-RU" sz="32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2141</Words>
  <Application>Microsoft Office PowerPoint</Application>
  <PresentationFormat>Экран (4:3)</PresentationFormat>
  <Paragraphs>71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31</vt:i4>
      </vt:variant>
    </vt:vector>
  </HeadingPairs>
  <TitlesOfParts>
    <vt:vector size="47" baseType="lpstr">
      <vt:lpstr>Calibri</vt:lpstr>
      <vt:lpstr>Arial</vt:lpstr>
      <vt:lpstr>Consolas</vt:lpstr>
      <vt:lpstr>Corbel</vt:lpstr>
      <vt:lpstr>Wingdings</vt:lpstr>
      <vt:lpstr>Wingdings 2</vt:lpstr>
      <vt:lpstr>Wingdings 3</vt:lpstr>
      <vt:lpstr>Times New Roman</vt:lpstr>
      <vt:lpstr>Тема Office</vt:lpstr>
      <vt:lpstr>Метро</vt:lpstr>
      <vt:lpstr>Метро</vt:lpstr>
      <vt:lpstr>Метро</vt:lpstr>
      <vt:lpstr>Метро</vt:lpstr>
      <vt:lpstr>Метро</vt:lpstr>
      <vt:lpstr>Метро</vt:lpstr>
      <vt:lpstr>Метро</vt:lpstr>
      <vt:lpstr>  Первая мировая война. 1914 – 1918 годы.   </vt:lpstr>
      <vt:lpstr>Так начиналась Первая мировая война.</vt:lpstr>
      <vt:lpstr>Преобразуя Северогерманский союз в единую Германскую империю после победы в франко – прусской войне 1870 -1871 годов , канцлер Бисмарк заявлял об отсутствии у его державы стремлений к политическому и экономическому господству в Европе. Однако, окрепнув к середине 1880-х годов в экономическом и военном смысле, Германия изменила внешнеполитические приоритеты. Страна не только включилась в борьбу за гегемонию в Европе, но и взяла курс на мировую экспансию.</vt:lpstr>
      <vt:lpstr> Чтобы обосновать необходимость нового передела мира в пользу Германии и германского капитала, были введены в оборот утверждения о нехватке жизненного пространства и грядущем дефиците продовольствия для растущего населения Германии. Из этой риторики вытекало, что для решения этих проблем Германии необходимо разгромить Францию, Россию и Англию,   </vt:lpstr>
      <vt:lpstr> Постоянным очагом нестабильности в Европе оставалась Австро-Венгрия. Эта многонациональная империя стремилась удержать полученные ею по решению Берлинского конгресса и аннексированные в 1908 году Боснию и Герцеговину.  При этом она противодействовала России, взявшей на себя роль защитника всех славян на Балканах. Со своей стороны на роль объединительного центра южных славян претендовала и Сербия, союзник России. </vt:lpstr>
      <vt:lpstr>На Ближнем Востоке сталкивались интересы практически всех держав, стремившихся успеть к разделу ослабленной Османской империи. В частности, Россия претендовала на территории, примыкающие к проливам Босфор и Дарданеллы, а также стремилась к контролю над Анатолией, где проживало более 1 млн.  армян-христиан, что дало бы России сухопутный выход к Ближнему Востоку.  </vt:lpstr>
      <vt:lpstr>К 1914 году оформились два блока, противостояние которых легло в глобальную первооснову мировой войны:  Блок Антанта: Российская империя, Великобритания, Франция. Оформился в 1907 году после заключения русско-французского, англо-французского и англо-русского союзных договоров. Блок Тройственный союз: Германия, Австро-Венгрия, Италия . </vt:lpstr>
      <vt:lpstr>Причин для войны было, конечно, много, но конкретным поводом стало так называемое Сараевское убийство. 28 июня 1914 года молодой сербский террорист застрелил Франца Фердинанда, наследника австро-венгерского престола, и его жену. Заговор устроили сербские военные офицеры, которые хотели добиться объединения всех южнославянских народов в одно государство.   </vt:lpstr>
      <vt:lpstr>28 июля 1914 года Австро-Венгрия объявила войну Сербии. В конфликт втянулись страны Тройственного союза и Антанты. Несмотря на то, что согласно военным планам Германии основным противником рассматривалась Франция и главный удар должен был наноситься именно по ней, 1 августа Германия объявила войну России 3 августа Германия объявила войну Франции. Так началась Первая мировая война.   </vt:lpstr>
      <vt:lpstr>Всего за годы войны в армии воюющих стран было мобилизовано более 70 миллионов человек, в том числе 60 миллионов в Европе, из которых погибло от 9 до 10 миллионов. Количество жертв среди гражданского населения, по разным оценкам, находится в интервале от 7 до 12 миллионов человек, из которых около 1 миллиона погибло в результате боевых действий; около 55 млн человек получили ранения.    </vt:lpstr>
      <vt:lpstr>"Великие полководцы России" (Герои Первой мировой войны, вписавшие свое имя в историю).</vt:lpstr>
      <vt:lpstr>…Человек не может жить без памяти. Перестает быть Человеком. Его индивидуальная память запечатлевает все жизненные вехи, печали, радости и не только формирует мироощущение, но и является опорой в трудный час. Коллективная память, содержа в себе сконцентрированную информацию о всевозможных катаклизмах, войнах, научных открытиях не только способствует развитию и движению цивилизации вперед, но и представляет человечеству охранительный опыт, напоминает ему об ошибках ушедших поколений, заплативших за этот опыт многими миллионами своих жизней. Именно коллективная память делает народ народом. </vt:lpstr>
      <vt:lpstr>                                                                                                      Память сердца, разума и крови сплачивает людей, делает их сильней в способности противостоять тяжким испытаниям. Отними у народа память, искуси ложными целями и ценностями, и это будет не народ вовсе, а сброд, которым можно манипулировать и управлять как угодно. Наше Отечество в многовековой истории своей пережило тяжелейшие испытания смут, войн, революций. История дает нам всем удивительную возможность не повторять уже не раз совершенные ошибки.   </vt:lpstr>
      <vt:lpstr> Врангель Пётр Николаевич</vt:lpstr>
      <vt:lpstr>Алексей Алексеевич Брусилов</vt:lpstr>
      <vt:lpstr>       Деникин Антон Иванович </vt:lpstr>
      <vt:lpstr>  Александр Александрович Казаков (Козаков). </vt:lpstr>
      <vt:lpstr>Василий Иванович Чапаев  </vt:lpstr>
      <vt:lpstr>Николай Степанович Гумилёв. </vt:lpstr>
      <vt:lpstr>Дмитрий Михайлович Карбышев  </vt:lpstr>
      <vt:lpstr>Родион Яковлевич Малиновский </vt:lpstr>
      <vt:lpstr>Малиновский Родион Яковлевич</vt:lpstr>
      <vt:lpstr>Алексей Алексеевич Брусилов  </vt:lpstr>
      <vt:lpstr>Иван Васильевич Тюленев  </vt:lpstr>
      <vt:lpstr>Римма Михайловна Иванова </vt:lpstr>
      <vt:lpstr>Вася Наумов  </vt:lpstr>
      <vt:lpstr>Иеромонах Антоний (Василий Смирнов)  </vt:lpstr>
      <vt:lpstr>Итоги Первой мировой войны</vt:lpstr>
      <vt:lpstr>Последствия войны для Германии: Германия, во главе с кайзером Вильгельмом, развязала войну. Поэтому для нее наказание стало суровым. Условия, которые Германия должна была выполнить, были следующими: 1. Страна должна выплатить 132 миллиона марок золотом, чтобы возместить ущерб государствам-победителям.   2Часть земель Германия должна отдать странам-союзницам: Эльзас и Лотарингия вновь стали землями Франции, Восточная Пруссия отошла Польше, а Данциг стал независимой территорией. 3. Немецкая армия не должна насчитывать более 100 тысяч человек, при этом должна прекратиться работа военной промышленности; </vt:lpstr>
      <vt:lpstr>Итоги Первой мировой войны для России: 1.Уменьшение территории – передача территории Польши, Украины и прочих земель; 2.Роспуск армии; Весь флот должен быть выведен из Финляндии и Прибалтики; 3.Черноморский флот должен быть передан союзникам Германии.   </vt:lpstr>
      <vt:lpstr>Демографическая катастрофа. Последствия Первой мировой войны не сравнятся ни с одной предшествовавшей войной. Она длилась более 4 лет, в ней участвовали 38 стран и 1,5 миллиарда человек.   Всего в армию было призвано 70 млн. солдат с обеих сторон. В Российской Империи было призвано 16 млн. человек, из них: 2 млн. погибли, 3 млн. были ранены, 3,5 млн попали в плен.  Огромным было число погибших среди мирных жителей. К концу войны их число достигло 15 млн. человек. Были разрушены многие города и деревни, сотни тысяч людей остались без жилья, пришло в упадок сельское хозяйство. Из-за разрухи  пронеслась эпидемия испанского гриппа (так называемой «испанки») – болезни, унесшей, по разным оценкам, от 50 до 10 миллионов (!!!) жизней.  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Lenka</cp:lastModifiedBy>
  <cp:revision>36</cp:revision>
  <dcterms:created xsi:type="dcterms:W3CDTF">2020-07-13T12:09:58Z</dcterms:created>
  <dcterms:modified xsi:type="dcterms:W3CDTF">2020-08-10T09:50:42Z</dcterms:modified>
</cp:coreProperties>
</file>