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0"/>
  </p:notesMasterIdLst>
  <p:sldIdLst>
    <p:sldId id="312" r:id="rId2"/>
    <p:sldId id="320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5" r:id="rId13"/>
    <p:sldId id="336" r:id="rId14"/>
    <p:sldId id="340" r:id="rId15"/>
    <p:sldId id="337" r:id="rId16"/>
    <p:sldId id="331" r:id="rId17"/>
    <p:sldId id="339" r:id="rId18"/>
    <p:sldId id="31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DD925E-7309-4FDF-9438-D795A4F9264F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0A4696-F93D-4937-95F8-B0A67CCFC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39144C-6B0B-4040-BD35-48113F8D0C1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662A-ABF1-43F7-B5A1-A47874653EB2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FFAE-6692-4770-87E6-9685A2142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C65C-D4DB-4B2D-9E68-BBA59C0517DD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75DD-3E7D-4AB5-BCB4-233DE41ED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B7B4-D8CB-4E90-82BE-626427A57E1E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73A7-A7A0-4C8A-8FA7-8C9BCC785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0749-D38D-4082-92D7-F2AB9FF61A81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1B21-A6D3-4F2E-BD65-E155F4C23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03B0-BECF-4A1C-AE2F-EB48FED73306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65C3-6E8C-497E-BEEE-B14DAE3B2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D200-DFCD-4CBF-9730-A7495B1EC7DC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DCAA-7E18-41A2-98EC-3971463B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7336-1343-4F84-A53A-2A89AAD1AF52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ADAF-9949-40E6-87E5-871481672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0F96-D986-4AA7-8ECC-00763543D55A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BC5C-5D45-4368-B3E5-32F78253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A602-E7DD-4080-A9B7-0CC0A1B0B352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C8A5-F37A-4A31-94F9-4F03EB67A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FC81-CA50-43AC-8C00-97D9186DC8AA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F267-B3C6-411E-BE47-9A153092A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E200A-622C-4A99-A45B-691F7734D412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9173-395A-4AC0-B770-206D1AED2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2C16F4-DCB3-434E-AA3B-4DA6EFF73CFB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2310A5-DB29-45EE-A2C8-FEE59754A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5" r:id="rId3"/>
    <p:sldLayoutId id="2147483804" r:id="rId4"/>
    <p:sldLayoutId id="2147483803" r:id="rId5"/>
    <p:sldLayoutId id="2147483802" r:id="rId6"/>
    <p:sldLayoutId id="2147483801" r:id="rId7"/>
    <p:sldLayoutId id="2147483800" r:id="rId8"/>
    <p:sldLayoutId id="2147483799" r:id="rId9"/>
    <p:sldLayoutId id="2147483798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3314700"/>
          </a:xfrm>
        </p:spPr>
        <p:txBody>
          <a:bodyPr/>
          <a:lstStyle/>
          <a:p>
            <a:pPr eaLnBrk="1" hangingPunct="1"/>
            <a:r>
              <a:rPr lang="ru-RU" sz="6000" b="1" smtClean="0"/>
              <a:t>Анна Морозова 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и героическая история советской разведчицы</a:t>
            </a: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3357563"/>
            <a:ext cx="7929563" cy="271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smtClean="0">
                <a:solidFill>
                  <a:schemeClr val="tx1"/>
                </a:solidFill>
              </a:rPr>
              <a:t>23 мая – 100 лет со дня рождения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smtClean="0">
                <a:solidFill>
                  <a:schemeClr val="tx1"/>
                </a:solidFill>
              </a:rPr>
              <a:t> Героя Советского Союза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smtClean="0">
                <a:solidFill>
                  <a:schemeClr val="tx1"/>
                </a:solidFill>
              </a:rPr>
              <a:t>Анны Афанасьевны Морозовой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smtClean="0">
                <a:solidFill>
                  <a:schemeClr val="tx1"/>
                </a:solidFill>
              </a:rPr>
              <a:t>(1921 – 1944 гг.) </a:t>
            </a:r>
          </a:p>
          <a:p>
            <a:pPr eaLnBrk="1" hangingPunct="1">
              <a:lnSpc>
                <a:spcPct val="80000"/>
              </a:lnSpc>
            </a:pPr>
            <a:endParaRPr lang="ru-RU" sz="19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900" smtClean="0">
              <a:solidFill>
                <a:schemeClr val="tx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1100" smtClean="0">
                <a:solidFill>
                  <a:schemeClr val="tx1"/>
                </a:solidFill>
              </a:rPr>
              <a:t>Составитель: Елена Поцелуйко,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100" smtClean="0">
                <a:solidFill>
                  <a:schemeClr val="tx1"/>
                </a:solidFill>
              </a:rPr>
              <a:t>библиотекарь Мглинской 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100" smtClean="0">
                <a:solidFill>
                  <a:schemeClr val="tx1"/>
                </a:solidFill>
              </a:rPr>
              <a:t>межпоселенческой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100" smtClean="0">
                <a:solidFill>
                  <a:schemeClr val="tx1"/>
                </a:solidFill>
              </a:rPr>
              <a:t>центральной библиотеки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1100" smtClean="0">
                <a:solidFill>
                  <a:srgbClr val="0B5395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9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9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9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71500"/>
            <a:ext cx="8329613" cy="2286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Место гибели Анны Морозовой находится на опушке леса между деревнями Сицяж (польск. ) и Дзечево (польск.).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Похоронена в населённом пункте Градзаново-Костелное (польск. </a:t>
            </a:r>
            <a:r>
              <a:rPr lang="pl-PL" i="1" dirty="0" smtClean="0"/>
              <a:t>Gradzanowo Kościelne</a:t>
            </a:r>
            <a:r>
              <a:rPr lang="ru-RU" dirty="0" smtClean="0"/>
              <a:t>),                   в 34 км от польского города Млавы.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8" name="Содержимое 3" descr="C:\Users\Библиотека\Downloads\мороз.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2928938"/>
            <a:ext cx="4929187" cy="3500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296863"/>
          </a:xfrm>
        </p:spPr>
        <p:txBody>
          <a:bodyPr/>
          <a:lstStyle/>
          <a:p>
            <a:pPr eaLnBrk="1" hangingPunct="1"/>
            <a:r>
              <a:rPr lang="ru-RU" sz="3200" smtClean="0"/>
              <a:t>Награды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Герой Советского Союза</a:t>
            </a:r>
            <a:r>
              <a:rPr lang="ru-RU" dirty="0" smtClean="0"/>
              <a:t> (8.05.1965), звание присвоено участнице Сещинской подпольной организации (Брянская область) Морозовой Анне Афанасьевне (посмертно) указом Президиума Верховного Совета СССР от 8 мая 1965 года —       </a:t>
            </a:r>
            <a:r>
              <a:rPr lang="ru-RU" b="1" i="1" dirty="0" smtClean="0"/>
              <a:t>«за особые заслуги, мужество и героизм, проявленные в борьбе с немецко-фашистскими захватчиками в период Великой Отечественной войны 1941–1945 гг.»</a:t>
            </a:r>
            <a:r>
              <a:rPr lang="ru-RU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Орден Ленина</a:t>
            </a:r>
            <a:r>
              <a:rPr lang="ru-RU" dirty="0" smtClean="0"/>
              <a:t> (8.05.1965, посмертно).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Орден Красной Звезды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Медаль «За отвагу»</a:t>
            </a:r>
            <a:r>
              <a:rPr lang="ru-RU" dirty="0" smtClean="0"/>
              <a:t> (12.01.1943)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Орден «Крест Грюнвальда» II степени (Польша).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5900738" cy="285750"/>
          </a:xfrm>
        </p:spPr>
        <p:txBody>
          <a:bodyPr/>
          <a:lstStyle/>
          <a:p>
            <a:pPr eaLnBrk="1" hangingPunct="1"/>
            <a:r>
              <a:rPr lang="ru-RU" sz="3200" smtClean="0"/>
              <a:t>Память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214313" y="428625"/>
            <a:ext cx="8401050" cy="5626100"/>
          </a:xfrm>
        </p:spPr>
        <p:txBody>
          <a:bodyPr/>
          <a:lstStyle/>
          <a:p>
            <a:pPr eaLnBrk="1" hangingPunct="1"/>
            <a:r>
              <a:rPr lang="ru-RU" sz="1800" smtClean="0"/>
              <a:t>В 1966 году «Почта СССР» выпустила почтовую                              марку в честь Героя Советского Союза Анны   фанасьевны Морозовой.</a:t>
            </a:r>
          </a:p>
          <a:p>
            <a:pPr eaLnBrk="1" hangingPunct="1"/>
            <a:r>
              <a:rPr lang="ru-RU" sz="1800" smtClean="0"/>
              <a:t>В парке Победы города Мосальска Калужской  области установлен бюст Анны Морозовой.</a:t>
            </a:r>
          </a:p>
          <a:p>
            <a:pPr eaLnBrk="1" hangingPunct="1"/>
            <a:r>
              <a:rPr lang="ru-RU" sz="1800" smtClean="0"/>
              <a:t>Именем Анны Морозовой названы улицы в городах Брянск и Жуковка, в посёлке городского типа Ду́бровка Брянской области, городе Мосальск Калужской области.</a:t>
            </a:r>
          </a:p>
          <a:p>
            <a:pPr eaLnBrk="1" hangingPunct="1"/>
            <a:r>
              <a:rPr lang="ru-RU" sz="1800" smtClean="0"/>
              <a:t>В московской средней школе № 710 создан музей, посвящённый Анне Морозовой. В Долговской средней школе Мосальского района Калужской области установлен бюст Анны Морозовой.</a:t>
            </a:r>
          </a:p>
          <a:p>
            <a:pPr eaLnBrk="1" hangingPunct="1"/>
            <a:r>
              <a:rPr lang="ru-RU" sz="1800" smtClean="0"/>
              <a:t>В поселке Сеща Брянской области создан музей интернационального подполья.</a:t>
            </a:r>
          </a:p>
          <a:p>
            <a:pPr eaLnBrk="1" hangingPunct="1"/>
            <a:r>
              <a:rPr lang="ru-RU" sz="1800" smtClean="0"/>
              <a:t>В мае 2011 года в честь 90-летия со дня рождения Анны Морозовой «Почтой России» выпущена партия почтовых                                                            конвертов с её изображением.</a:t>
            </a:r>
            <a:r>
              <a:rPr lang="ru-RU" sz="2000" smtClean="0"/>
              <a:t> </a:t>
            </a:r>
          </a:p>
          <a:p>
            <a:pPr eaLnBrk="1" hangingPunct="1"/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26627" name="Рисунок 3" descr="C:\Users\Библиотека\Downloads\марка м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76250"/>
            <a:ext cx="16398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Содержимое 3" descr="C:\Users\Библиотека\Downloads\почт.м.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868863"/>
            <a:ext cx="37099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200" smtClean="0"/>
              <a:t>	В центре посёлка Сеща Дубровского района Брянской области 17 сентября 1968 года воздвигнут памятник членам интернационального подполья (работы брянских архитектора Юрия Тарабрина и скульптора Нины Козловой) — Константину Поварову, Анне Морозовой, Яну Маньковскому</a:t>
            </a:r>
          </a:p>
          <a:p>
            <a:pPr eaLnBrk="1" hangingPunct="1"/>
            <a:endParaRPr lang="ru-RU" sz="2200" smtClean="0"/>
          </a:p>
          <a:p>
            <a:pPr eaLnBrk="1" hangingPunct="1"/>
            <a:endParaRPr lang="ru-RU" sz="2200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7650" name="Picture 2" descr="C:\Users\Библиотека\Desktop\памят.а.мороз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14563"/>
            <a:ext cx="84296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Сещинский музей </a:t>
            </a:r>
            <a:br>
              <a:rPr lang="ru-RU" sz="3200" smtClean="0"/>
            </a:br>
            <a:r>
              <a:rPr lang="ru-RU" sz="3200" smtClean="0"/>
              <a:t>интернационального подполья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2" name="Picture 4" descr="Сещинский музей интернационального подпол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84313"/>
            <a:ext cx="7620000" cy="504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25"/>
          </a:xfrm>
        </p:spPr>
        <p:txBody>
          <a:bodyPr/>
          <a:lstStyle/>
          <a:p>
            <a:pPr eaLnBrk="1" hangingPunct="1"/>
            <a:r>
              <a:rPr lang="ru-RU" sz="3200" smtClean="0"/>
              <a:t>В кинематографе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-142875" y="357188"/>
            <a:ext cx="9144000" cy="6286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/>
              <a:t>	«Вызываем огонь на себя» (1965г).</a:t>
            </a:r>
            <a:r>
              <a:rPr lang="ru-RU" sz="1800" smtClean="0"/>
              <a:t>В 1959 году бывший советский разведчик Овидий Горчаков опубликовал статью в «Комсомольской правде», а в 1960 году вышла написанная им в соавторстве с польским писателем Янушем Пшимановским повесть «Вызываем огонь на себя», посвящённая подвигу Анны Морозовой и её группы.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	В 1963 году режиссёр Сергей Колосов по материалам повести создал радиоспектакль. Постановка, в которой также были задействованы реальные участники событий войны, вызвала широкой отклик слушателей, создатели получили много писем, после чего Колосов решил взяться за фильм.</a:t>
            </a:r>
          </a:p>
          <a:p>
            <a:pPr eaLnBrk="1" hangingPunct="1">
              <a:buFont typeface="Arial" charset="0"/>
              <a:buNone/>
            </a:pPr>
            <a:r>
              <a:rPr lang="ru-RU" sz="1800" smtClean="0"/>
              <a:t>	Премьерный показ первого советского телесериала (4 серии) «Вызываем огонь на себя» режиссёра Сергея Колосова с Людмилой Касаткиной в главной роли начался 18 февраля 1965 года по первой программе Центрального телевидения. В фильме показаны реальные события вокруг военного аэродрома в Сеще. После всесоюзной телевизионной трансляции картины ветераны Великой Отечественной войны и общественные организации обратились к руководству СССР с предложением присвоить Анне Морозовой звание Героя Советского Союза.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/>
              <a:t>	«Парашюты на деревьях» (1973г). </a:t>
            </a:r>
            <a:r>
              <a:rPr lang="ru-RU" sz="1800" smtClean="0"/>
              <a:t>В 1973 году по документальной книге бойца разведгруппы «Джек» Н. Ф. Ридевского режиссёром Иосифом Шульманом снят одноимённый советский телевизионный художественный фильм «Парашюты на деревьях», рассказывающий о действиях членов группы, в том числе и радистки Анны Морозовой, на территории Восточной Пруссии.</a:t>
            </a: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5"/>
          <p:cNvSpPr>
            <a:spLocks noGrp="1"/>
          </p:cNvSpPr>
          <p:nvPr>
            <p:ph idx="1"/>
          </p:nvPr>
        </p:nvSpPr>
        <p:spPr>
          <a:xfrm>
            <a:off x="214313" y="214313"/>
            <a:ext cx="7358062" cy="5911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z="2400" smtClean="0"/>
              <a:t>В Сеще сегодня уже не осталось                                                      в живых никого, кто помнит,                                                       как сражалось с фашистами                                                                  в годы войны местное подполье.                                                 Но по-прежнему действует                                                            военный аэродром, на котором                                             базируется авиаполк                                                           военно-транспортной авиации,                                        пилоты которого летают                                                               на Ан-124 «Руслан» и Ил-76.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	</a:t>
            </a:r>
            <a:r>
              <a:rPr lang="ru-RU" sz="2400" b="1" smtClean="0"/>
              <a:t>28 апреля 2011 года Сеща </a:t>
            </a:r>
            <a:r>
              <a:rPr lang="ru-RU" sz="2400" smtClean="0"/>
              <a:t>была                                             удостоена почётного звания                                                          Брянской области                                                                                 </a:t>
            </a:r>
            <a:r>
              <a:rPr lang="ru-RU" sz="2400" b="1" smtClean="0"/>
              <a:t>«Посёлок партизанской славы».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9698" name="Содержимое 3" descr="C:\Users\Библиотека\Downloads\мороз.3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642938"/>
            <a:ext cx="325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4560"/>
                </a:solidFill>
              </a:rPr>
              <a:t> </a:t>
            </a:r>
            <a:r>
              <a:rPr lang="ru-RU" sz="2000" b="1" smtClean="0">
                <a:solidFill>
                  <a:srgbClr val="004560"/>
                </a:solidFill>
              </a:rPr>
              <a:t>Список литературы из фондов  Мглинской центральной библиотеки, посвящённой подвигу Анны Морозовой</a:t>
            </a:r>
            <a:r>
              <a:rPr lang="ru-RU" sz="2400" b="1" smtClean="0">
                <a:solidFill>
                  <a:srgbClr val="004560"/>
                </a:solidFill>
              </a:rPr>
              <a:t>  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507413" cy="5375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100" smtClean="0"/>
          </a:p>
          <a:p>
            <a:pPr eaLnBrk="1" hangingPunct="1"/>
            <a:r>
              <a:rPr lang="ru-RU" sz="1800" smtClean="0"/>
              <a:t>Горчаков, О.А. Вызываем огонь на себя. Лебединая песня: Документальные повести.- Москва: Детская литература, 1975.- 366с.</a:t>
            </a:r>
          </a:p>
          <a:p>
            <a:pPr eaLnBrk="1" hangingPunct="1">
              <a:buFont typeface="Arial" charset="0"/>
              <a:buNone/>
            </a:pPr>
            <a:endParaRPr lang="ru-RU" sz="800" smtClean="0"/>
          </a:p>
          <a:p>
            <a:pPr eaLnBrk="1" hangingPunct="1"/>
            <a:r>
              <a:rPr lang="ru-RU" sz="1800" smtClean="0"/>
              <a:t>Горчаков, О.А. Лебеди не изменяют // На земле Пересвета / О.А.Горчаков. – Москва: Современник, 1984. – С. 169-198.</a:t>
            </a:r>
          </a:p>
          <a:p>
            <a:pPr eaLnBrk="1" hangingPunct="1">
              <a:buFont typeface="Arial" charset="0"/>
              <a:buNone/>
            </a:pPr>
            <a:endParaRPr lang="ru-RU" sz="800" smtClean="0"/>
          </a:p>
          <a:p>
            <a:pPr eaLnBrk="1" hangingPunct="1"/>
            <a:r>
              <a:rPr lang="ru-RU" sz="1800" smtClean="0"/>
              <a:t>Русанов, Р.  Дорогие сердцу имена / Р. Русанов, Я. Соколов. - Тула: Приок. кн. изд-во, 1983. - С. 151-157.</a:t>
            </a:r>
          </a:p>
          <a:p>
            <a:pPr eaLnBrk="1" hangingPunct="1">
              <a:buFont typeface="Arial" charset="0"/>
              <a:buNone/>
            </a:pPr>
            <a:endParaRPr lang="ru-RU" sz="800" smtClean="0"/>
          </a:p>
          <a:p>
            <a:pPr eaLnBrk="1" hangingPunct="1"/>
            <a:r>
              <a:rPr lang="ru-RU" sz="1800" smtClean="0"/>
              <a:t>Русанов Р. На славной Брянской земле/Р. Русанов, Я. Соколов. - Тула: Приок. кн. изд-во, 1975. - С. 7, 48-51.</a:t>
            </a:r>
          </a:p>
          <a:p>
            <a:pPr eaLnBrk="1" hangingPunct="1">
              <a:buFont typeface="Arial" charset="0"/>
              <a:buNone/>
            </a:pPr>
            <a:endParaRPr lang="ru-RU" sz="800" smtClean="0"/>
          </a:p>
          <a:p>
            <a:pPr eaLnBrk="1" hangingPunct="1"/>
            <a:r>
              <a:rPr lang="ru-RU" sz="1800" smtClean="0"/>
              <a:t>Анна Афанасьевна Морозова(1921- 1944) // Дандыкин, Т.К. Во имя павших и живых. Партизанская борьба на Брянщине 1941- 1943гг./ Т.К. Дандыкин.- Брянск: Издательство «Придесенье», 2000.- С. 229. </a:t>
            </a:r>
          </a:p>
          <a:p>
            <a:pPr eaLnBrk="1" hangingPunct="1">
              <a:buFont typeface="Arial" charset="0"/>
              <a:buNone/>
            </a:pPr>
            <a:endParaRPr lang="ru-RU" sz="800" smtClean="0"/>
          </a:p>
          <a:p>
            <a:pPr eaLnBrk="1" hangingPunct="1"/>
            <a:r>
              <a:rPr lang="ru-RU" sz="1800" smtClean="0"/>
              <a:t>Соколов, Я. Возглавляя интернациональное подполье// Золотые звезды Брянщины. Специальный выпуск журнала «Пересвет» о Брянцах- героях Советского Союза.- Брянск, 1992.- С. 254- 257.</a:t>
            </a:r>
          </a:p>
          <a:p>
            <a:pPr eaLnBrk="1" hangingPunct="1"/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2100" smtClean="0"/>
          </a:p>
          <a:p>
            <a:pPr eaLnBrk="1" hangingPunct="1">
              <a:lnSpc>
                <a:spcPct val="80000"/>
              </a:lnSpc>
            </a:pPr>
            <a:endParaRPr lang="ru-RU" sz="2100" smtClean="0"/>
          </a:p>
          <a:p>
            <a:pPr eaLnBrk="1" hangingPunct="1">
              <a:lnSpc>
                <a:spcPct val="80000"/>
              </a:lnSpc>
            </a:pPr>
            <a:endParaRPr lang="ru-RU" sz="2100" smtClean="0"/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Иванова , Е. Первый военный год Ани Морозовой: к 29- й годовщине освобождения от немецко - фашистских захватчиков/ Е. Иванов// Брянский рабочий .- 1972.- 8 сент.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Ашмарин, А. Рассказывают экспонаты/ А. Ашмарин// Брянский рабочий. - 1980. - 17 сент.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Новиков, В. Не изгладится из памяти народной В. Новиков // Брянский рабочий. - 1981. - 6 сент.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Даниленко, В. Чтобы другие жили/ В. Даниленко// Брянский рабочий. - 1986. - 18 сент.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Дьяченко, В. Надежный щит /В. Дьяченко // Брянский рабочий. - 1986. - 20 дек.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Даниленко, В. В полях за Вислой сонной/ В.В Даниленко. //Брянский рабочий. - 1988. - 22 июня.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Ефременкова, Е. Она входила в группу "Джек» /Е. Ефременкова // Брянские известия. - 1996. - 27 нояб.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Новицкий, А. Лебедь по имени Аня / А. Новицкий // Брянский перекресток. – 2010. – 7 июля . – С. 7.</a:t>
            </a:r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  <a:p>
            <a:pPr eaLnBrk="1" hangingPunct="1">
              <a:lnSpc>
                <a:spcPct val="80000"/>
              </a:lnSpc>
            </a:pPr>
            <a:endParaRPr lang="ru-RU" sz="1500" smtClean="0"/>
          </a:p>
          <a:p>
            <a:pPr eaLnBrk="1" hangingPunct="1">
              <a:lnSpc>
                <a:spcPct val="80000"/>
              </a:lnSpc>
            </a:pPr>
            <a:endParaRPr lang="ru-RU" sz="1500" smtClean="0"/>
          </a:p>
          <a:p>
            <a:pPr eaLnBrk="1" hangingPunct="1">
              <a:lnSpc>
                <a:spcPct val="80000"/>
              </a:lnSpc>
            </a:pPr>
            <a:endParaRPr lang="ru-RU" sz="1500" smtClean="0"/>
          </a:p>
          <a:p>
            <a:pPr eaLnBrk="1" hangingPunct="1">
              <a:lnSpc>
                <a:spcPct val="80000"/>
              </a:lnSpc>
            </a:pPr>
            <a:endParaRPr lang="ru-RU" sz="1500" smtClean="0"/>
          </a:p>
          <a:p>
            <a:pPr eaLnBrk="1" hangingPunct="1">
              <a:lnSpc>
                <a:spcPct val="80000"/>
              </a:lnSpc>
            </a:pPr>
            <a:endParaRPr lang="ru-RU" sz="15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357188" y="714375"/>
            <a:ext cx="8358187" cy="5411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Новицкий, А. Лебедь по имени Аня / А. Новицкий // Брянский перекресток. – 2010. – 7 июля . – С. 7.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800" smtClean="0"/>
          </a:p>
          <a:p>
            <a:pPr eaLnBrk="1" hangingPunct="1"/>
            <a:r>
              <a:rPr lang="ru-RU" sz="2000" smtClean="0"/>
              <a:t> </a:t>
            </a:r>
            <a:r>
              <a:rPr lang="ru-RU" sz="1800" smtClean="0"/>
              <a:t>Ефременкова, Е. Она входила в группу "Джек» /Е. Ефременкова // Брянские известия. - 1996. - 27 ноября.</a:t>
            </a:r>
            <a:r>
              <a:rPr lang="ru-RU" sz="2000" smtClean="0"/>
              <a:t> </a:t>
            </a:r>
          </a:p>
          <a:p>
            <a:pPr eaLnBrk="1" hangingPunct="1"/>
            <a:r>
              <a:rPr lang="ru-RU" sz="1800" smtClean="0"/>
              <a:t>Даниленко, В. В полях за Вислой сонной/ В.В Даниленко. //Брянский рабочий. - 1988. - 22 июня.</a:t>
            </a:r>
          </a:p>
          <a:p>
            <a:pPr eaLnBrk="1" hangingPunct="1">
              <a:buFont typeface="Arial" charset="0"/>
              <a:buNone/>
            </a:pPr>
            <a:endParaRPr lang="ru-RU" sz="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Даниленко, В.  Чтобы другие жили/ В. Даниленко // Брянский рабочий. - 1986. - 18 сентября.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Дьяченко, В. Надежный щит /В. Дьяченко // Брянский рабочий. - 1986. - 20 декабря.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Новиков, В. Не изгладится из памяти народной В. Новиков // Брянский рабочий. - 1981. - 6 сентября.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Ашмарин, А. Рассказывают экспонаты/ А. Ашмарин// Брянский рабочий. - 1980. - 17 сентября.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Иванова, Е. Первый военный год Ани Морозовой: к 29- й годовщине освобождения от немецко - фашистских захватчиков/ Е. Иванов // Брянский рабочий .- 1972.- 8 сентября.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C:\Users\Библиотека\Downloads\морозов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86750" cy="614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85750"/>
            <a:ext cx="5500688" cy="62690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	Анна Морозова родилась 23 мая1921 года в деревне Поляны Мосальского уезда Калужской губернии. Отец -Афанасий Калистратович Морозов, портной. Мать - Евдокия Федотовна Морозова, домохозяйка. У родителей было пятеро детей, старшей из которых была Аня.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	Позже она переехала с семьёй в город Брянск, затем - в посёлок Сеща Дубровского района Брянской области. Окончила восемь классов Сещинской средней школы, где вступила в  комсомол (ВЛКСМ).                                                                                                                         После окончания курсов  бухгалтеров работала по специальности в авиационной воинской части, базирующейся на местном военном аэродроме.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16386" name="Содержимое 3" descr="C:\Users\Библиотека\Downloads\мороз.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857250"/>
            <a:ext cx="307816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642938" y="500063"/>
            <a:ext cx="8001000" cy="5857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smtClean="0"/>
              <a:t>		</a:t>
            </a:r>
            <a:r>
              <a:rPr lang="ru-RU" sz="2400" smtClean="0"/>
              <a:t>9 августа 1941 года, во время Великой Отечественной войны, войска нацистской Германии захватили посёлки Дубровка и Сеща. После немецко - фашистской оккупации на сещинском аэродроме,  где до войны базировалась советская 9-я тяжелобомбардировочная авиационная бригада, обосновалась крупная авиабаза 2-го воздушного флота Военно-воздушных сил Третьего рейха, насчитывающая до трехсот                                     немецких бомбардировщиков, наносивших бомбовые удары по Москве и другим советским городам. Органы советской разведки крайне нуждались в точных сведениях об этом засекреченном немцами стратегически важном военном объекте вражеской авиации. С целью получения таких разведывательных данных на Брянщине начали создаваться подпольные организации.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786813" cy="6215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mtClean="0"/>
              <a:t>	</a:t>
            </a:r>
            <a:r>
              <a:rPr lang="ru-RU" sz="1900" smtClean="0"/>
              <a:t>Под Брянском фашисты появились уже через несколько месяцев после начала войны. Гитлеровцы знали, что в Сеще находится военный аэродром. Они бомбили только жилую часть поселка, а стратегический объект не трогали. Уже с первых дней войны здоровых мужчин в Сеще не осталось – все ушли на фронт. Многие мирные жители также бежали из поселка, чтобы спастись от фрицев. Ушла и Аня. Однако пересечь линию фронта ей не удалось. Поэтому она вернулась в Сещу и устроилась на работу к фашистам. Многие тогда так делали, ведь нужно было что-то есть. Аня стала работать прачкой. На календаре был май 1942-го. К тому времени фашисты разместили на аэродроме и прилегающей территории несколько сотен единиц боевой техники, а вокруг образовали обширную карантинную зону, куда пускали только по специальным пропускам.                                                                                У Ани такой пропуск был, ведь она работала                                                                                        на аэродроме. Там она встретилась                                                                                         со </a:t>
            </a:r>
            <a:r>
              <a:rPr lang="ru-RU" sz="1800" smtClean="0"/>
              <a:t>своими довоенными подругами:                                                                   </a:t>
            </a:r>
            <a:r>
              <a:rPr lang="ru-RU" sz="900" smtClean="0"/>
              <a:t> </a:t>
            </a:r>
            <a:r>
              <a:rPr lang="ru-RU" sz="1800" b="1" smtClean="0"/>
              <a:t>Пашей Бакутиной</a:t>
            </a:r>
            <a:r>
              <a:rPr lang="ru-RU" sz="1800" smtClean="0"/>
              <a:t>, </a:t>
            </a:r>
            <a:r>
              <a:rPr lang="ru-RU" sz="1800" b="1" smtClean="0"/>
              <a:t>Люсей Сенчилиной</a:t>
            </a:r>
            <a:r>
              <a:rPr lang="ru-RU" sz="1800" smtClean="0"/>
              <a:t>,                                                                                              </a:t>
            </a:r>
            <a:r>
              <a:rPr lang="ru-RU" sz="1800" b="1" smtClean="0"/>
              <a:t> Таней Васенковой</a:t>
            </a:r>
            <a:r>
              <a:rPr lang="ru-RU" sz="1800" smtClean="0"/>
              <a:t>, </a:t>
            </a:r>
            <a:r>
              <a:rPr lang="ru-RU" sz="1800" b="1" smtClean="0"/>
              <a:t>Лидой Корнеевой</a:t>
            </a:r>
            <a:r>
              <a:rPr lang="ru-RU" sz="1800" smtClean="0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900" smtClean="0"/>
              <a:t>.            </a:t>
            </a:r>
            <a:r>
              <a:rPr lang="ru-RU" sz="1900" smtClean="0"/>
              <a:t>Девушки организовали подпольную                                                                                группу и начали борьбу с фашистами                                                                          прямо у них под носом.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8434" name="Рисунок 3" descr="C:\Users\Библиотека\Desktop\а.мороз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571875"/>
            <a:ext cx="3714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357188" y="571500"/>
            <a:ext cx="8286750" cy="6072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	</a:t>
            </a:r>
            <a:r>
              <a:rPr lang="ru-RU" sz="2100" smtClean="0"/>
              <a:t>С весны 1942 года по сентябрь 1943 года Морозова, под позывным «Резеда», руководила интернациональной    подпольной организацией в посёлке Сеща 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	в составе 1-й  Клетнянской партизанской бригады. Добывала ценные сведения о силах противника, организовывала диверсии по взрыву самолётов и выводу из строя другой военной техники врага.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	Командование 1-й Клетнянской партизанской бригады позже оценило значение Сещинского подполья так: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	«</a:t>
            </a:r>
            <a:r>
              <a:rPr lang="ru-RU" sz="2100" i="1" smtClean="0"/>
              <a:t>К апрелю 1942 года Сещинская группа превратилась в интернациональное подполье, так как в него вошли, кроме советских граждан, поляки, чехи и один румын. Подпольщики Сещи, кроме разведданных, присылаемых почти ежедневно в бригаду, проводили большую диверсионную работу. Получив из бригады магнитные мины, они заминировали и взорвали двадцать самолётов, шесть железнодорожных эшелонов, два склада с боеприпасами».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100" smtClean="0"/>
              <a:t>	С течением времени эти цифры уточнялись и увеличивались, становились известными другие подвиги сещинских интернациональных подпольщиков.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543925" cy="32146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600" dirty="0" smtClean="0"/>
              <a:t>На основании разведывательных данных Анны Морозовой и её группы 17 июня 1942 года партизаны разгромили гарнизон вражеской авиационной базы в селе Сергеевка, уничтожив двести человек лётного состава люфтваффе и тридцать восемь автомашин. По некоторым данным, группа Морозовой взорвала самолёт оберст- лейтенанта Вальтера Левесса -Лицманна.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600" dirty="0"/>
          </a:p>
        </p:txBody>
      </p:sp>
      <p:pic>
        <p:nvPicPr>
          <p:cNvPr id="21506" name="Рисунок 3" descr="C:\Users\Библиотека\Desktop\морз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500438"/>
            <a:ext cx="564356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58175" cy="576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	</a:t>
            </a:r>
            <a:r>
              <a:rPr lang="ru-RU" sz="2400" smtClean="0">
                <a:latin typeface="Calibri" pitchFamily="34" charset="0"/>
                <a:cs typeface="Calibri" pitchFamily="34" charset="0"/>
              </a:rPr>
              <a:t>После освобождения Красной армией в сентябре 1943 года посёлка Сеща   интернациональное подполье завершило свою работу, а Анну Морозову вызвали в штаб 10-й армии ВС СССР для вручения ей медали «За отвагу», после чего она вступила в ряды Красной армии.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alibri" pitchFamily="34" charset="0"/>
                <a:cs typeface="Calibri" pitchFamily="34" charset="0"/>
              </a:rPr>
              <a:t>	В июне 1944 года Анна окончила курсы радистов в разведшколе Разведывательного управления Генерального штаба Красной армии.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latin typeface="Calibri" pitchFamily="34" charset="0"/>
                <a:cs typeface="Calibri" pitchFamily="34" charset="0"/>
              </a:rPr>
              <a:t>	Как боец диверсионно-разведывательной группы «Джек» разведывательного отдела штаба 10-й армии ВС СССР была заброшена на территорию Восточной Пруссии под позывным «Лебедь». Хорошо налаженная немецкая система оповещения и невозможность долго скрываться в окультуренных прусских лесопосадках вели к гибели многочисленных советских разведгрупп, забрасываемых для разведки системы немецких  укреплений.</a:t>
            </a:r>
            <a:r>
              <a:rPr lang="ru-RU" sz="2000" smtClean="0"/>
              <a:t>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8329612" cy="5483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	С конца 1944 года Анна Морозова состояла в объединённом советско-польском партизанском отряде. Неся потери, группа «Джек» перешла на оккупированную немцами польскую территорию.                                                           31 декабря 1944 года, выходя в расположение советских войск, в бою на хуторе Нова-Весь разведчица попала в окружение, получила тяжёлое ранение (пуля раздробила запястье левой руки), отстреливалась до последнего патрона и, чтобы не попасть в плен, подорвала себя и двух приближавшихся к ней эсэсовцев последней гранатой.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1515</Words>
  <Application>Microsoft Office PowerPoint</Application>
  <PresentationFormat>Экран (4:3)</PresentationFormat>
  <Paragraphs>106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Анна Морозова  и героическая история советской разведчицы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Награды</vt:lpstr>
      <vt:lpstr>Память</vt:lpstr>
      <vt:lpstr>Слайд 13</vt:lpstr>
      <vt:lpstr>Сещинский музей  интернационального подполья</vt:lpstr>
      <vt:lpstr>В кинематографе</vt:lpstr>
      <vt:lpstr>Слайд 16</vt:lpstr>
      <vt:lpstr> Список литературы из фондов  Мглинской центральной библиотеки, посвящённой подвигу Анны Морозовой 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разные театры</dc:title>
  <dc:creator>Татьяна</dc:creator>
  <cp:lastModifiedBy>Lenka</cp:lastModifiedBy>
  <cp:revision>120</cp:revision>
  <dcterms:created xsi:type="dcterms:W3CDTF">2021-03-03T06:30:38Z</dcterms:created>
  <dcterms:modified xsi:type="dcterms:W3CDTF">2021-05-20T09:15:28Z</dcterms:modified>
</cp:coreProperties>
</file>